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4"/>
  </p:notesMasterIdLst>
  <p:handoutMasterIdLst>
    <p:handoutMasterId r:id="rId15"/>
  </p:handoutMasterIdLst>
  <p:sldIdLst>
    <p:sldId id="256" r:id="rId5"/>
    <p:sldId id="257" r:id="rId6"/>
    <p:sldId id="261" r:id="rId7"/>
    <p:sldId id="265" r:id="rId8"/>
    <p:sldId id="266" r:id="rId9"/>
    <p:sldId id="262" r:id="rId10"/>
    <p:sldId id="267" r:id="rId11"/>
    <p:sldId id="263" r:id="rId12"/>
    <p:sldId id="264" r:id="rId1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B15D715-9891-EE48-B33D-5F46073BF1F5}">
          <p14:sldIdLst>
            <p14:sldId id="256"/>
            <p14:sldId id="257"/>
            <p14:sldId id="261"/>
            <p14:sldId id="265"/>
            <p14:sldId id="266"/>
            <p14:sldId id="262"/>
            <p14:sldId id="267"/>
            <p14:sldId id="263"/>
            <p14:sldId id="26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C7C6"/>
    <a:srgbClr val="AE9D8F"/>
    <a:srgbClr val="EAE4DE"/>
    <a:srgbClr val="E403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542"/>
    <p:restoredTop sz="95137"/>
  </p:normalViewPr>
  <p:slideViewPr>
    <p:cSldViewPr snapToGrid="0" snapToObjects="1">
      <p:cViewPr>
        <p:scale>
          <a:sx n="82" d="100"/>
          <a:sy n="82" d="100"/>
        </p:scale>
        <p:origin x="1896" y="13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C4EAC28-5433-4543-BA22-BC8292D25E9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001BA1-7B2E-B542-83E7-E942BA22D9D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B5A428-E94B-684A-A3ED-103E84033641}" type="datetimeFigureOut">
              <a:rPr lang="en-GB" smtClean="0"/>
              <a:t>06/09/2026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7E87C5-52ED-3441-B3DE-C5E956CC22E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09C66F-52C4-BA47-8C00-B549DFE8C78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9A4BC9-E006-F84F-A69F-EFB019FDA2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7652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CB9B19-6A1F-1E43-9F05-DAC94C4D3F35}" type="datetimeFigureOut">
              <a:rPr lang="en-GB" smtClean="0"/>
              <a:t>06/09/2026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21C2B9-5187-774F-8205-5FDFF4C586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585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21C2B9-5187-774F-8205-5FDFF4C586F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3250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028D5BFA-9EC7-1340-B512-CB8D2F1EB7F2}"/>
              </a:ext>
            </a:extLst>
          </p:cNvPr>
          <p:cNvSpPr/>
          <p:nvPr userDrawn="1"/>
        </p:nvSpPr>
        <p:spPr>
          <a:xfrm>
            <a:off x="0" y="1"/>
            <a:ext cx="9204960" cy="5143499"/>
          </a:xfrm>
          <a:prstGeom prst="rect">
            <a:avLst/>
          </a:prstGeom>
          <a:solidFill>
            <a:srgbClr val="C6C7C6">
              <a:alpha val="500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7" name="Rechteck 5">
            <a:extLst>
              <a:ext uri="{FF2B5EF4-FFF2-40B4-BE49-F238E27FC236}">
                <a16:creationId xmlns:a16="http://schemas.microsoft.com/office/drawing/2014/main" id="{25E14B6E-BCE4-664C-9EE6-E78374911B74}"/>
              </a:ext>
            </a:extLst>
          </p:cNvPr>
          <p:cNvSpPr/>
          <p:nvPr userDrawn="1"/>
        </p:nvSpPr>
        <p:spPr>
          <a:xfrm>
            <a:off x="218758" y="1244562"/>
            <a:ext cx="8696642" cy="367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b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Title Slide</a:t>
            </a:r>
            <a:b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Enter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your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presentation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title (“Breaking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Wall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of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 + maximum 25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characters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including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spaces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),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along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with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your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first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and last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name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and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university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institution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b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Use </a:t>
            </a:r>
            <a:r>
              <a:rPr lang="de-DE" sz="1200" b="1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only</a:t>
            </a:r>
            <a:r>
              <a:rPr lang="de-DE" sz="1200" b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b="1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</a:t>
            </a:r>
            <a:r>
              <a:rPr lang="de-DE" sz="1200" b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b="1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placeholders</a:t>
            </a:r>
            <a:r>
              <a:rPr lang="de-DE" sz="1200" b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b="1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provided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Do not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change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font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size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colour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logos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slide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layout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endParaRPr lang="de-DE" sz="1200" b="1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r>
              <a:rPr lang="de-DE" sz="1200" b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First Content Slide</a:t>
            </a:r>
            <a:b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Use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slide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explain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i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wall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you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intend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break down —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clearly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and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concisely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describe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problem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you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are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addressing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highlighting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its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relevance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and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importance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endParaRPr lang="de-DE" sz="1200" b="1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r>
              <a:rPr lang="de-DE" sz="1200" b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Content Slide</a:t>
            </a:r>
            <a:b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Use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slide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explain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i="1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how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you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intend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break down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wall —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present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your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solution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and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demonstrate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its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credibility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Highlight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potential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short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and/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long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-term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value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of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your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idea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endParaRPr lang="de-DE" sz="1200" b="1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r>
              <a:rPr lang="de-DE" sz="1200" b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Guiding Question</a:t>
            </a:r>
            <a:b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How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important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problem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and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how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meaningful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potential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impact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of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your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proposed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idea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  <a:p>
            <a:endParaRPr lang="de-DE" sz="1200" b="1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r>
              <a:rPr lang="de-DE" sz="1200" b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Time </a:t>
            </a:r>
            <a:r>
              <a:rPr lang="de-DE" sz="1200" b="1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Reminder</a:t>
            </a:r>
            <a:b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Remember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 </a:t>
            </a:r>
            <a:r>
              <a:rPr lang="de-DE" sz="1200" b="1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three</a:t>
            </a:r>
            <a:r>
              <a:rPr lang="de-DE" sz="1200" b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-minute pitch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Focus on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clarity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relevance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and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impact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Tx/>
              <a:buSzTx/>
              <a:buFontTx/>
              <a:buNone/>
              <a:tabLst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de-DE" sz="12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0645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7">
            <a:extLst>
              <a:ext uri="{FF2B5EF4-FFF2-40B4-BE49-F238E27FC236}">
                <a16:creationId xmlns:a16="http://schemas.microsoft.com/office/drawing/2014/main" id="{B4C20B1B-FD85-084A-B3E7-A8561C429ABF}"/>
              </a:ext>
            </a:extLst>
          </p:cNvPr>
          <p:cNvSpPr txBox="1"/>
          <p:nvPr userDrawn="1"/>
        </p:nvSpPr>
        <p:spPr>
          <a:xfrm>
            <a:off x="248799" y="4481545"/>
            <a:ext cx="24844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sz="1200" b="1" i="0" dirty="0">
                <a:solidFill>
                  <a:srgbClr val="C6C7C6"/>
                </a:solidFill>
                <a:latin typeface="Arial" charset="0"/>
                <a:ea typeface="Arial" charset="0"/>
                <a:cs typeface="Arial" charset="0"/>
              </a:rPr>
              <a:t>FALLING</a:t>
            </a:r>
            <a:r>
              <a:rPr lang="de-DE" sz="1200" b="1" i="0" baseline="0" dirty="0">
                <a:solidFill>
                  <a:srgbClr val="C6C7C6"/>
                </a:solidFill>
                <a:latin typeface="Arial" charset="0"/>
                <a:ea typeface="Arial" charset="0"/>
                <a:cs typeface="Arial" charset="0"/>
              </a:rPr>
              <a:t> WALLS </a:t>
            </a:r>
            <a:r>
              <a:rPr lang="de-DE" sz="1200" b="1" i="0" baseline="0" dirty="0">
                <a:solidFill>
                  <a:srgbClr val="E40313"/>
                </a:solidFill>
                <a:latin typeface="Arial" charset="0"/>
                <a:ea typeface="Arial" charset="0"/>
                <a:cs typeface="Arial" charset="0"/>
              </a:rPr>
              <a:t>LAB</a:t>
            </a:r>
          </a:p>
        </p:txBody>
      </p:sp>
      <p:sp>
        <p:nvSpPr>
          <p:cNvPr id="8" name="Textfeld 6">
            <a:extLst>
              <a:ext uri="{FF2B5EF4-FFF2-40B4-BE49-F238E27FC236}">
                <a16:creationId xmlns:a16="http://schemas.microsoft.com/office/drawing/2014/main" id="{5675D92D-A0F3-DD46-AA60-3C47674761AF}"/>
              </a:ext>
            </a:extLst>
          </p:cNvPr>
          <p:cNvSpPr txBox="1"/>
          <p:nvPr userDrawn="1"/>
        </p:nvSpPr>
        <p:spPr>
          <a:xfrm>
            <a:off x="1794617" y="1452638"/>
            <a:ext cx="63816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i="0" dirty="0">
                <a:solidFill>
                  <a:srgbClr val="C6C7C6"/>
                </a:solidFill>
                <a:latin typeface="Arial Narrow" panose="020B0604020202020204" pitchFamily="34" charset="0"/>
                <a:ea typeface="Arial" charset="0"/>
                <a:cs typeface="Arial Narrow" panose="020B0604020202020204" pitchFamily="34" charset="0"/>
              </a:rPr>
              <a:t>BREAKING THE WALL OF</a:t>
            </a:r>
          </a:p>
        </p:txBody>
      </p:sp>
      <p:pic>
        <p:nvPicPr>
          <p:cNvPr id="12" name="Bild 1">
            <a:extLst>
              <a:ext uri="{FF2B5EF4-FFF2-40B4-BE49-F238E27FC236}">
                <a16:creationId xmlns:a16="http://schemas.microsoft.com/office/drawing/2014/main" id="{3144A6C9-7F50-CB4F-B968-2A441A2B5A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2567" y="103857"/>
            <a:ext cx="1173969" cy="1173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591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6318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70FB2209-5E4B-C045-A6E9-8CF796E54985}"/>
              </a:ext>
            </a:extLst>
          </p:cNvPr>
          <p:cNvSpPr txBox="1">
            <a:spLocks/>
          </p:cNvSpPr>
          <p:nvPr userDrawn="1"/>
        </p:nvSpPr>
        <p:spPr>
          <a:xfrm>
            <a:off x="0" y="1714833"/>
            <a:ext cx="9143999" cy="14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6000" b="0" dirty="0">
                <a:solidFill>
                  <a:srgbClr val="C6C7C6"/>
                </a:solidFill>
                <a:latin typeface="Arial" charset="0"/>
                <a:ea typeface="Arial" charset="0"/>
                <a:cs typeface="Arial" charset="0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040115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21B4DF-89A6-3D48-8582-1F7EF48A02F3}" type="datetimeFigureOut">
              <a:rPr lang="en-GB" smtClean="0"/>
              <a:t>06/09/2026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D5E2F9-A745-F648-861C-DF348B3C41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2886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5">
            <a:extLst>
              <a:ext uri="{FF2B5EF4-FFF2-40B4-BE49-F238E27FC236}">
                <a16:creationId xmlns:a16="http://schemas.microsoft.com/office/drawing/2014/main" id="{239B3B83-492A-A740-EC08-95E9A53EFE50}"/>
              </a:ext>
            </a:extLst>
          </p:cNvPr>
          <p:cNvSpPr txBox="1">
            <a:spLocks/>
          </p:cNvSpPr>
          <p:nvPr/>
        </p:nvSpPr>
        <p:spPr>
          <a:xfrm>
            <a:off x="204684" y="589551"/>
            <a:ext cx="3734678" cy="633705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E306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  <a:endParaRPr lang="en-US" sz="2000" b="1" dirty="0">
              <a:solidFill>
                <a:srgbClr val="E3061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Bild 1">
            <a:extLst>
              <a:ext uri="{FF2B5EF4-FFF2-40B4-BE49-F238E27FC236}">
                <a16:creationId xmlns:a16="http://schemas.microsoft.com/office/drawing/2014/main" id="{FC5111B7-0042-A368-3968-6416D02618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751273" y="70593"/>
            <a:ext cx="1173969" cy="1173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031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E4078F2C-960A-5448-B11D-0C51EC0A6834}"/>
              </a:ext>
            </a:extLst>
          </p:cNvPr>
          <p:cNvSpPr txBox="1"/>
          <p:nvPr/>
        </p:nvSpPr>
        <p:spPr>
          <a:xfrm>
            <a:off x="1792589" y="1888734"/>
            <a:ext cx="651370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700"/>
              </a:lnSpc>
            </a:pPr>
            <a:r>
              <a:rPr lang="de-DE" sz="2800" b="1" dirty="0">
                <a:solidFill>
                  <a:srgbClr val="C6C7C6"/>
                </a:solidFill>
                <a:latin typeface="Arial Narrow" panose="020B0604020202020204" pitchFamily="34" charset="0"/>
                <a:ea typeface="Arial" charset="0"/>
                <a:cs typeface="Arial Narrow" panose="020B0604020202020204" pitchFamily="34" charset="0"/>
              </a:rPr>
              <a:t>UNSAFE AI DECISIONS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058C0650-2686-0C42-90AC-9547D39A11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2589" y="2763885"/>
            <a:ext cx="4728864" cy="1082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27025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lnSpc>
                <a:spcPts val="1400"/>
              </a:lnSpc>
              <a:spcBef>
                <a:spcPts val="575"/>
              </a:spcBef>
            </a:pPr>
            <a:r>
              <a:rPr lang="de-DE" b="1" dirty="0">
                <a:solidFill>
                  <a:srgbClr val="E40313"/>
                </a:solidFill>
                <a:latin typeface="Arial" charset="0"/>
                <a:cs typeface="Arial" charset="0"/>
              </a:rPr>
              <a:t>Filip Cano </a:t>
            </a:r>
          </a:p>
          <a:p>
            <a:pPr>
              <a:lnSpc>
                <a:spcPts val="1400"/>
              </a:lnSpc>
              <a:spcBef>
                <a:spcPts val="575"/>
              </a:spcBef>
            </a:pPr>
            <a:r>
              <a:rPr lang="de-DE" i="1" dirty="0">
                <a:solidFill>
                  <a:srgbClr val="C6C7C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Institute </a:t>
            </a:r>
            <a:r>
              <a:rPr lang="de-DE" i="1" dirty="0" err="1">
                <a:solidFill>
                  <a:srgbClr val="C6C7C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i="1" dirty="0">
                <a:solidFill>
                  <a:srgbClr val="C6C7C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Science and Technology Austria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4317410-16BA-204E-B003-8F864A56E008}"/>
              </a:ext>
            </a:extLst>
          </p:cNvPr>
          <p:cNvSpPr txBox="1"/>
          <p:nvPr/>
        </p:nvSpPr>
        <p:spPr>
          <a:xfrm>
            <a:off x="1907577" y="4480650"/>
            <a:ext cx="2470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defRPr/>
            </a:pPr>
            <a:r>
              <a:rPr lang="de-DE" sz="1200" b="1" dirty="0">
                <a:solidFill>
                  <a:srgbClr val="E40313"/>
                </a:solidFill>
                <a:latin typeface="Arial" charset="0"/>
                <a:ea typeface="Arial" charset="0"/>
                <a:cs typeface="Arial" charset="0"/>
              </a:rPr>
              <a:t>VIENNA</a:t>
            </a:r>
          </a:p>
        </p:txBody>
      </p:sp>
      <p:sp>
        <p:nvSpPr>
          <p:cNvPr id="7" name="Rechteck 1">
            <a:extLst>
              <a:ext uri="{FF2B5EF4-FFF2-40B4-BE49-F238E27FC236}">
                <a16:creationId xmlns:a16="http://schemas.microsoft.com/office/drawing/2014/main" id="{61BAFCED-7062-524A-AC33-D0138129A55C}"/>
              </a:ext>
            </a:extLst>
          </p:cNvPr>
          <p:cNvSpPr/>
          <p:nvPr/>
        </p:nvSpPr>
        <p:spPr>
          <a:xfrm>
            <a:off x="4766330" y="4365233"/>
            <a:ext cx="4095835" cy="507831"/>
          </a:xfrm>
          <a:prstGeom prst="rect">
            <a:avLst/>
          </a:prstGeom>
          <a:solidFill>
            <a:srgbClr val="C6C7C6">
              <a:alpha val="49709"/>
            </a:srgbClr>
          </a:solidFill>
        </p:spPr>
        <p:txBody>
          <a:bodyPr wrap="square">
            <a:spAutoFit/>
          </a:bodyPr>
          <a:lstStyle/>
          <a:p>
            <a:r>
              <a:rPr 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Lab </a:t>
            </a:r>
            <a:r>
              <a:rPr lang="de-DE" sz="900" b="1" dirty="0" err="1">
                <a:latin typeface="Arial" panose="020B0604020202020204" pitchFamily="34" charset="0"/>
                <a:cs typeface="Arial" panose="020B0604020202020204" pitchFamily="34" charset="0"/>
              </a:rPr>
              <a:t>organisers</a:t>
            </a:r>
            <a:r>
              <a:rPr 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900" b="1" dirty="0" err="1">
                <a:latin typeface="Arial" panose="020B0604020202020204" pitchFamily="34" charset="0"/>
                <a:cs typeface="Arial" panose="020B0604020202020204" pitchFamily="34" charset="0"/>
              </a:rPr>
              <a:t>please</a:t>
            </a:r>
            <a:r>
              <a:rPr 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900" b="1" dirty="0" err="1">
                <a:latin typeface="Arial" panose="020B0604020202020204" pitchFamily="34" charset="0"/>
                <a:cs typeface="Arial" panose="020B0604020202020204" pitchFamily="34" charset="0"/>
              </a:rPr>
              <a:t>note</a:t>
            </a:r>
            <a:r>
              <a:rPr 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Add </a:t>
            </a:r>
            <a:r>
              <a:rPr 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Lab’s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name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bottom-left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corner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any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 additional </a:t>
            </a:r>
            <a:r>
              <a:rPr 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partner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logos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900" u="sng" dirty="0" err="1">
                <a:latin typeface="Arial" panose="020B0604020202020204" pitchFamily="34" charset="0"/>
                <a:cs typeface="Arial" panose="020B0604020202020204" pitchFamily="34" charset="0"/>
              </a:rPr>
              <a:t>here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before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sending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template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presenters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B0A4D7C5-B47C-4E4D-A255-DFDE2F16613A}"/>
              </a:ext>
            </a:extLst>
          </p:cNvPr>
          <p:cNvSpPr txBox="1"/>
          <p:nvPr/>
        </p:nvSpPr>
        <p:spPr>
          <a:xfrm>
            <a:off x="1038386" y="4959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90870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">
            <a:extLst>
              <a:ext uri="{FF2B5EF4-FFF2-40B4-BE49-F238E27FC236}">
                <a16:creationId xmlns:a16="http://schemas.microsoft.com/office/drawing/2014/main" id="{BA319229-1560-E44C-94F6-5D4BB6CB2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330" y="252743"/>
            <a:ext cx="2853534" cy="275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42900" indent="-331788"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2pPr>
            <a:lvl3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3pPr>
            <a:lvl4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4pPr>
            <a:lvl5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spcBef>
                <a:spcPts val="300"/>
              </a:spcBef>
              <a:buClrTx/>
              <a:buFontTx/>
              <a:buNone/>
            </a:pPr>
            <a:r>
              <a:rPr lang="de-DE" sz="1200" b="1" dirty="0">
                <a:solidFill>
                  <a:srgbClr val="E40313"/>
                </a:solidFill>
                <a:latin typeface="Arial" charset="0"/>
                <a:cs typeface="Arial" charset="0"/>
              </a:rPr>
              <a:t>FILIP CANO	</a:t>
            </a:r>
          </a:p>
        </p:txBody>
      </p:sp>
      <p:sp>
        <p:nvSpPr>
          <p:cNvPr id="4" name="Text Box 1">
            <a:extLst>
              <a:ext uri="{FF2B5EF4-FFF2-40B4-BE49-F238E27FC236}">
                <a16:creationId xmlns:a16="http://schemas.microsoft.com/office/drawing/2014/main" id="{7F56FEC1-BD61-B64E-8AA7-71F49CA42C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0489" y="252743"/>
            <a:ext cx="5018181" cy="275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42900" indent="-331788"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2pPr>
            <a:lvl3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3pPr>
            <a:lvl4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4pPr>
            <a:lvl5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r" eaLnBrk="1" hangingPunct="1">
              <a:spcBef>
                <a:spcPts val="300"/>
              </a:spcBef>
              <a:buClrTx/>
              <a:buFontTx/>
              <a:buNone/>
            </a:pPr>
            <a:r>
              <a:rPr lang="de-DE" sz="1200" b="1" dirty="0">
                <a:solidFill>
                  <a:schemeClr val="tx1"/>
                </a:solidFill>
                <a:latin typeface="Arial" charset="0"/>
                <a:cs typeface="Arial" charset="0"/>
              </a:rPr>
              <a:t>BREAKING THE WALL OF [PLEASE INSERT YOUR TOPIC HERE]	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32746F7-339A-C748-83C5-E2A8F60D8065}"/>
              </a:ext>
            </a:extLst>
          </p:cNvPr>
          <p:cNvGrpSpPr/>
          <p:nvPr/>
        </p:nvGrpSpPr>
        <p:grpSpPr>
          <a:xfrm>
            <a:off x="285750" y="1181100"/>
            <a:ext cx="8572500" cy="3387405"/>
            <a:chOff x="431799" y="1771102"/>
            <a:chExt cx="12141201" cy="4340453"/>
          </a:xfrm>
        </p:grpSpPr>
        <p:sp>
          <p:nvSpPr>
            <p:cNvPr id="12" name="Text 6">
              <a:extLst>
                <a:ext uri="{FF2B5EF4-FFF2-40B4-BE49-F238E27FC236}">
                  <a16:creationId xmlns:a16="http://schemas.microsoft.com/office/drawing/2014/main" id="{226BC268-594F-90C7-6460-8B375C74BF45}"/>
                </a:ext>
              </a:extLst>
            </p:cNvPr>
            <p:cNvSpPr/>
            <p:nvPr/>
          </p:nvSpPr>
          <p:spPr>
            <a:xfrm>
              <a:off x="603504" y="1771102"/>
              <a:ext cx="8503920" cy="23774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 fontScale="92500" lnSpcReduction="20000"/>
            </a:bodyPr>
            <a:lstStyle/>
            <a:p>
              <a:pPr marL="0" indent="0">
                <a:buNone/>
              </a:pPr>
              <a:r>
                <a:rPr lang="en-US" sz="1550" i="1" dirty="0">
                  <a:solidFill>
                    <a:srgbClr val="0A6E73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AI is moving from academic predictions to decisions that affect people.</a:t>
              </a:r>
              <a:endParaRPr lang="en-US" sz="1550" dirty="0"/>
            </a:p>
          </p:txBody>
        </p:sp>
        <p:pic>
          <p:nvPicPr>
            <p:cNvPr id="13" name="Image 0" descr="/mnt/data/a_clean_flat_vector_illustration_infographic_sc.png">
              <a:extLst>
                <a:ext uri="{FF2B5EF4-FFF2-40B4-BE49-F238E27FC236}">
                  <a16:creationId xmlns:a16="http://schemas.microsoft.com/office/drawing/2014/main" id="{0836A75E-2801-D434-5A66-C0AB53840F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532120" y="2148954"/>
              <a:ext cx="7040880" cy="3962601"/>
            </a:xfrm>
            <a:prstGeom prst="rect">
              <a:avLst/>
            </a:prstGeom>
          </p:spPr>
        </p:pic>
        <p:sp>
          <p:nvSpPr>
            <p:cNvPr id="14" name="Text 7">
              <a:extLst>
                <a:ext uri="{FF2B5EF4-FFF2-40B4-BE49-F238E27FC236}">
                  <a16:creationId xmlns:a16="http://schemas.microsoft.com/office/drawing/2014/main" id="{DFC470AA-5BA4-11DD-A819-EF3F20228717}"/>
                </a:ext>
              </a:extLst>
            </p:cNvPr>
            <p:cNvSpPr/>
            <p:nvPr/>
          </p:nvSpPr>
          <p:spPr>
            <a:xfrm>
              <a:off x="431799" y="2347174"/>
              <a:ext cx="4977327" cy="859536"/>
            </a:xfrm>
            <a:prstGeom prst="rect">
              <a:avLst/>
            </a:prstGeom>
            <a:solidFill>
              <a:srgbClr val="F2FAFA"/>
            </a:solidFill>
            <a:ln w="12700">
              <a:solidFill>
                <a:srgbClr val="B8D8DA"/>
              </a:solidFill>
            </a:ln>
          </p:spPr>
          <p:txBody>
            <a:bodyPr wrap="square" lIns="2286" tIns="2286" rIns="2286" bIns="2286" rtlCol="0" anchor="ctr">
              <a:normAutofit/>
            </a:bodyPr>
            <a:lstStyle/>
            <a:p>
              <a:pPr marL="0" indent="0" algn="ctr">
                <a:buNone/>
              </a:pPr>
              <a:r>
                <a:rPr lang="en-US" sz="2100" b="1" dirty="0">
                  <a:solidFill>
                    <a:srgbClr val="17394A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AI can be powerful, </a:t>
              </a:r>
            </a:p>
            <a:p>
              <a:pPr marL="0" indent="0" algn="ctr">
                <a:buNone/>
              </a:pPr>
              <a:r>
                <a:rPr lang="en-US" sz="2100" b="1" dirty="0">
                  <a:solidFill>
                    <a:srgbClr val="17394A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but also dangerous</a:t>
              </a:r>
              <a:endParaRPr lang="en-US" sz="2100" dirty="0"/>
            </a:p>
          </p:txBody>
        </p:sp>
        <p:sp>
          <p:nvSpPr>
            <p:cNvPr id="15" name="Text 9">
              <a:extLst>
                <a:ext uri="{FF2B5EF4-FFF2-40B4-BE49-F238E27FC236}">
                  <a16:creationId xmlns:a16="http://schemas.microsoft.com/office/drawing/2014/main" id="{D04BBCC4-D6F4-517B-1532-639576B106F3}"/>
                </a:ext>
              </a:extLst>
            </p:cNvPr>
            <p:cNvSpPr/>
            <p:nvPr/>
          </p:nvSpPr>
          <p:spPr>
            <a:xfrm>
              <a:off x="1024128" y="3535894"/>
              <a:ext cx="3383280" cy="3291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 lnSpcReduction="10000"/>
            </a:bodyPr>
            <a:lstStyle/>
            <a:p>
              <a:pPr marL="0" indent="0">
                <a:buNone/>
              </a:pPr>
              <a:r>
                <a:rPr lang="en-US" sz="1700" b="1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Unsafe actions</a:t>
              </a:r>
              <a:endParaRPr lang="en-US" sz="1700" dirty="0"/>
            </a:p>
          </p:txBody>
        </p:sp>
        <p:sp>
          <p:nvSpPr>
            <p:cNvPr id="16" name="Text 11">
              <a:extLst>
                <a:ext uri="{FF2B5EF4-FFF2-40B4-BE49-F238E27FC236}">
                  <a16:creationId xmlns:a16="http://schemas.microsoft.com/office/drawing/2014/main" id="{F47402B2-60AD-D116-ED8A-1B9CF581F8D3}"/>
                </a:ext>
              </a:extLst>
            </p:cNvPr>
            <p:cNvSpPr/>
            <p:nvPr/>
          </p:nvSpPr>
          <p:spPr>
            <a:xfrm>
              <a:off x="1024128" y="4267414"/>
              <a:ext cx="3383280" cy="3291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 lnSpcReduction="10000"/>
            </a:bodyPr>
            <a:lstStyle/>
            <a:p>
              <a:pPr marL="0" indent="0">
                <a:buNone/>
              </a:pPr>
              <a:r>
                <a:rPr lang="en-US" sz="1700" b="1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Biased decisions</a:t>
              </a:r>
              <a:endParaRPr lang="en-US" sz="1700" dirty="0"/>
            </a:p>
          </p:txBody>
        </p:sp>
        <p:sp>
          <p:nvSpPr>
            <p:cNvPr id="17" name="Text 13">
              <a:extLst>
                <a:ext uri="{FF2B5EF4-FFF2-40B4-BE49-F238E27FC236}">
                  <a16:creationId xmlns:a16="http://schemas.microsoft.com/office/drawing/2014/main" id="{9455765C-C4FC-5F52-596F-5DFB1FEDDD90}"/>
                </a:ext>
              </a:extLst>
            </p:cNvPr>
            <p:cNvSpPr/>
            <p:nvPr/>
          </p:nvSpPr>
          <p:spPr>
            <a:xfrm>
              <a:off x="1024128" y="4998934"/>
              <a:ext cx="3749040" cy="3291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 lnSpcReduction="10000"/>
            </a:bodyPr>
            <a:lstStyle/>
            <a:p>
              <a:pPr marL="0" indent="0">
                <a:buNone/>
              </a:pPr>
              <a:r>
                <a:rPr lang="en-US" sz="1700" b="1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Unclear responsibility</a:t>
              </a:r>
              <a:endParaRPr lang="en-US" sz="1700" dirty="0"/>
            </a:p>
          </p:txBody>
        </p:sp>
      </p:grpSp>
      <p:sp>
        <p:nvSpPr>
          <p:cNvPr id="18" name="Shape 8">
            <a:extLst>
              <a:ext uri="{FF2B5EF4-FFF2-40B4-BE49-F238E27FC236}">
                <a16:creationId xmlns:a16="http://schemas.microsoft.com/office/drawing/2014/main" id="{246EBEAF-140D-99C0-1847-A170B1E40643}"/>
              </a:ext>
            </a:extLst>
          </p:cNvPr>
          <p:cNvSpPr/>
          <p:nvPr/>
        </p:nvSpPr>
        <p:spPr>
          <a:xfrm>
            <a:off x="481997" y="2601655"/>
            <a:ext cx="82296" cy="82296"/>
          </a:xfrm>
          <a:prstGeom prst="ellipse">
            <a:avLst/>
          </a:prstGeom>
          <a:solidFill>
            <a:srgbClr val="E60046"/>
          </a:solidFill>
          <a:ln w="12700">
            <a:solidFill>
              <a:srgbClr val="E6004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9" name="Shape 10">
            <a:extLst>
              <a:ext uri="{FF2B5EF4-FFF2-40B4-BE49-F238E27FC236}">
                <a16:creationId xmlns:a16="http://schemas.microsoft.com/office/drawing/2014/main" id="{72294EE1-A0CF-83CA-D3AF-D21178E77EE1}"/>
              </a:ext>
            </a:extLst>
          </p:cNvPr>
          <p:cNvSpPr/>
          <p:nvPr/>
        </p:nvSpPr>
        <p:spPr>
          <a:xfrm>
            <a:off x="481997" y="3178193"/>
            <a:ext cx="82296" cy="82296"/>
          </a:xfrm>
          <a:prstGeom prst="ellipse">
            <a:avLst/>
          </a:prstGeom>
          <a:solidFill>
            <a:srgbClr val="E60046"/>
          </a:solidFill>
          <a:ln w="12700">
            <a:solidFill>
              <a:srgbClr val="E6004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0" name="Shape 12">
            <a:extLst>
              <a:ext uri="{FF2B5EF4-FFF2-40B4-BE49-F238E27FC236}">
                <a16:creationId xmlns:a16="http://schemas.microsoft.com/office/drawing/2014/main" id="{F60EF680-C9B2-F6F9-DC77-7FB3ED5DA9C9}"/>
              </a:ext>
            </a:extLst>
          </p:cNvPr>
          <p:cNvSpPr/>
          <p:nvPr/>
        </p:nvSpPr>
        <p:spPr>
          <a:xfrm>
            <a:off x="481997" y="3739232"/>
            <a:ext cx="82296" cy="82296"/>
          </a:xfrm>
          <a:prstGeom prst="ellipse">
            <a:avLst/>
          </a:prstGeom>
          <a:solidFill>
            <a:srgbClr val="E60046"/>
          </a:solidFill>
          <a:ln w="12700">
            <a:solidFill>
              <a:srgbClr val="E6004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2503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6B2E9C-C51F-B035-2D9A-7AD4E50955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">
            <a:extLst>
              <a:ext uri="{FF2B5EF4-FFF2-40B4-BE49-F238E27FC236}">
                <a16:creationId xmlns:a16="http://schemas.microsoft.com/office/drawing/2014/main" id="{BFE84C03-3AE7-7F1F-CE75-C83813A774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330" y="252743"/>
            <a:ext cx="2853534" cy="275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42900" indent="-331788"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2pPr>
            <a:lvl3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3pPr>
            <a:lvl4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4pPr>
            <a:lvl5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spcBef>
                <a:spcPts val="300"/>
              </a:spcBef>
              <a:buClrTx/>
              <a:buFontTx/>
              <a:buNone/>
            </a:pPr>
            <a:r>
              <a:rPr lang="de-DE" sz="1200" b="1" dirty="0">
                <a:solidFill>
                  <a:srgbClr val="E40313"/>
                </a:solidFill>
                <a:latin typeface="Arial" charset="0"/>
                <a:cs typeface="Arial" charset="0"/>
              </a:rPr>
              <a:t>FILIP CANO</a:t>
            </a:r>
          </a:p>
        </p:txBody>
      </p:sp>
      <p:sp>
        <p:nvSpPr>
          <p:cNvPr id="4" name="Text Box 1">
            <a:extLst>
              <a:ext uri="{FF2B5EF4-FFF2-40B4-BE49-F238E27FC236}">
                <a16:creationId xmlns:a16="http://schemas.microsoft.com/office/drawing/2014/main" id="{46A42C3C-018D-0872-2B83-B1BE6D9918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0489" y="252743"/>
            <a:ext cx="5018181" cy="275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42900" indent="-331788"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2pPr>
            <a:lvl3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3pPr>
            <a:lvl4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4pPr>
            <a:lvl5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r" eaLnBrk="1" hangingPunct="1">
              <a:spcBef>
                <a:spcPts val="300"/>
              </a:spcBef>
              <a:buClrTx/>
              <a:buFontTx/>
              <a:buNone/>
            </a:pPr>
            <a:r>
              <a:rPr lang="de-DE" sz="1200" b="1" dirty="0">
                <a:solidFill>
                  <a:schemeClr val="tx1"/>
                </a:solidFill>
                <a:latin typeface="Arial" charset="0"/>
                <a:cs typeface="Arial" charset="0"/>
              </a:rPr>
              <a:t>BREAKING THE WALL OF [PLEASE INSERT YOUR TOPIC HERE]	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06DCEAB-F3F5-0D84-4B56-E54E4B4A16BD}"/>
              </a:ext>
            </a:extLst>
          </p:cNvPr>
          <p:cNvGrpSpPr/>
          <p:nvPr/>
        </p:nvGrpSpPr>
        <p:grpSpPr>
          <a:xfrm>
            <a:off x="790414" y="774914"/>
            <a:ext cx="7868954" cy="4245141"/>
            <a:chOff x="713232" y="640080"/>
            <a:chExt cx="7946136" cy="4379976"/>
          </a:xfrm>
        </p:grpSpPr>
        <p:sp>
          <p:nvSpPr>
            <p:cNvPr id="6" name="title_line_black">
              <a:extLst>
                <a:ext uri="{FF2B5EF4-FFF2-40B4-BE49-F238E27FC236}">
                  <a16:creationId xmlns:a16="http://schemas.microsoft.com/office/drawing/2014/main" id="{4ACF1937-5F61-43B8-9B8C-A5810527C44E}"/>
                </a:ext>
              </a:extLst>
            </p:cNvPr>
            <p:cNvSpPr txBox="1"/>
            <p:nvPr/>
          </p:nvSpPr>
          <p:spPr>
            <a:xfrm>
              <a:off x="1828800" y="640080"/>
              <a:ext cx="5486400" cy="42062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sz="3600" b="1" dirty="0">
                  <a:solidFill>
                    <a:srgbClr val="000000"/>
                  </a:solidFill>
                  <a:latin typeface="Arial"/>
                </a:rPr>
                <a:t>A FORMAL SHIELD FOR</a:t>
              </a:r>
            </a:p>
          </p:txBody>
        </p:sp>
        <p:sp>
          <p:nvSpPr>
            <p:cNvPr id="7" name="title_line_red">
              <a:extLst>
                <a:ext uri="{FF2B5EF4-FFF2-40B4-BE49-F238E27FC236}">
                  <a16:creationId xmlns:a16="http://schemas.microsoft.com/office/drawing/2014/main" id="{7DA56F2E-ACE1-0993-8950-F3329F7E60E7}"/>
                </a:ext>
              </a:extLst>
            </p:cNvPr>
            <p:cNvSpPr txBox="1"/>
            <p:nvPr/>
          </p:nvSpPr>
          <p:spPr>
            <a:xfrm>
              <a:off x="2331720" y="1060704"/>
              <a:ext cx="4480560" cy="43891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sz="3500" b="1">
                  <a:solidFill>
                    <a:srgbClr val="ED1C24"/>
                  </a:solidFill>
                  <a:latin typeface="Arial"/>
                </a:rPr>
                <a:t>RESPONSIBLE AI</a:t>
              </a:r>
            </a:p>
          </p:txBody>
        </p:sp>
        <p:sp>
          <p:nvSpPr>
            <p:cNvPr id="8" name="subtitle_formal_methods">
              <a:extLst>
                <a:ext uri="{FF2B5EF4-FFF2-40B4-BE49-F238E27FC236}">
                  <a16:creationId xmlns:a16="http://schemas.microsoft.com/office/drawing/2014/main" id="{01D6955A-79F2-49A7-6B45-EE3A4578ADD7}"/>
                </a:ext>
              </a:extLst>
            </p:cNvPr>
            <p:cNvSpPr txBox="1"/>
            <p:nvPr/>
          </p:nvSpPr>
          <p:spPr>
            <a:xfrm>
              <a:off x="960120" y="1618488"/>
              <a:ext cx="7223760" cy="4754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sz="1800" b="0">
                  <a:solidFill>
                    <a:srgbClr val="676767"/>
                  </a:solidFill>
                  <a:latin typeface="Arial"/>
                </a:rPr>
                <a:t>With a good model, we can guarantee safety and fairness —
and explain why we intervene.</a:t>
              </a:r>
            </a:p>
          </p:txBody>
        </p:sp>
        <p:sp>
          <p:nvSpPr>
            <p:cNvPr id="9" name="left_node_circle_ai">
              <a:extLst>
                <a:ext uri="{FF2B5EF4-FFF2-40B4-BE49-F238E27FC236}">
                  <a16:creationId xmlns:a16="http://schemas.microsoft.com/office/drawing/2014/main" id="{83EAD768-5DA6-A022-03C1-2AD278B9FA26}"/>
                </a:ext>
              </a:extLst>
            </p:cNvPr>
            <p:cNvSpPr/>
            <p:nvPr/>
          </p:nvSpPr>
          <p:spPr>
            <a:xfrm>
              <a:off x="713232" y="2286000"/>
              <a:ext cx="1188720" cy="1188720"/>
            </a:xfrm>
            <a:prstGeom prst="ellipse">
              <a:avLst/>
            </a:prstGeom>
            <a:solidFill>
              <a:srgbClr val="F2F2F2"/>
            </a:solidFill>
            <a:ln w="25400">
              <a:solidFill>
                <a:srgbClr val="9B9B9B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left_node_label_ai">
              <a:extLst>
                <a:ext uri="{FF2B5EF4-FFF2-40B4-BE49-F238E27FC236}">
                  <a16:creationId xmlns:a16="http://schemas.microsoft.com/office/drawing/2014/main" id="{D484D84E-90D7-0514-40BC-385A089926CD}"/>
                </a:ext>
              </a:extLst>
            </p:cNvPr>
            <p:cNvSpPr txBox="1"/>
            <p:nvPr/>
          </p:nvSpPr>
          <p:spPr>
            <a:xfrm>
              <a:off x="713232" y="2560320"/>
              <a:ext cx="1188720" cy="41148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sz="2800" b="1">
                  <a:solidFill>
                    <a:srgbClr val="000000"/>
                  </a:solidFill>
                  <a:latin typeface="Arial"/>
                </a:rPr>
                <a:t>AI</a:t>
              </a:r>
            </a:p>
          </p:txBody>
        </p:sp>
        <p:sp>
          <p:nvSpPr>
            <p:cNvPr id="11" name="right_node_circle_safer_action">
              <a:extLst>
                <a:ext uri="{FF2B5EF4-FFF2-40B4-BE49-F238E27FC236}">
                  <a16:creationId xmlns:a16="http://schemas.microsoft.com/office/drawing/2014/main" id="{1C153967-227B-31BF-AF55-5BE1376CC802}"/>
                </a:ext>
              </a:extLst>
            </p:cNvPr>
            <p:cNvSpPr/>
            <p:nvPr/>
          </p:nvSpPr>
          <p:spPr>
            <a:xfrm>
              <a:off x="7360920" y="2240280"/>
              <a:ext cx="1298448" cy="1298448"/>
            </a:xfrm>
            <a:prstGeom prst="ellipse">
              <a:avLst/>
            </a:prstGeom>
            <a:solidFill>
              <a:srgbClr val="F2F2F2"/>
            </a:solidFill>
            <a:ln w="25400">
              <a:solidFill>
                <a:srgbClr val="9B9B9B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ight_node_label_safer">
              <a:extLst>
                <a:ext uri="{FF2B5EF4-FFF2-40B4-BE49-F238E27FC236}">
                  <a16:creationId xmlns:a16="http://schemas.microsoft.com/office/drawing/2014/main" id="{9BFE2913-24F7-0CAA-5BF6-FCD2C4AE3856}"/>
                </a:ext>
              </a:extLst>
            </p:cNvPr>
            <p:cNvSpPr txBox="1"/>
            <p:nvPr/>
          </p:nvSpPr>
          <p:spPr>
            <a:xfrm>
              <a:off x="7360920" y="2542032"/>
              <a:ext cx="1298448" cy="2468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sz="1600" b="1" dirty="0">
                  <a:solidFill>
                    <a:srgbClr val="000000"/>
                  </a:solidFill>
                  <a:latin typeface="Arial"/>
                </a:rPr>
                <a:t>SAFER</a:t>
              </a:r>
            </a:p>
          </p:txBody>
        </p:sp>
        <p:sp>
          <p:nvSpPr>
            <p:cNvPr id="13" name="right_node_label_action">
              <a:extLst>
                <a:ext uri="{FF2B5EF4-FFF2-40B4-BE49-F238E27FC236}">
                  <a16:creationId xmlns:a16="http://schemas.microsoft.com/office/drawing/2014/main" id="{574F9487-9177-7162-2D77-BA4A29DF68C5}"/>
                </a:ext>
              </a:extLst>
            </p:cNvPr>
            <p:cNvSpPr txBox="1"/>
            <p:nvPr/>
          </p:nvSpPr>
          <p:spPr>
            <a:xfrm>
              <a:off x="7360920" y="2788920"/>
              <a:ext cx="1298448" cy="2468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sz="1600" b="1">
                  <a:solidFill>
                    <a:srgbClr val="000000"/>
                  </a:solidFill>
                  <a:latin typeface="Arial"/>
                </a:rPr>
                <a:t>ACTION</a:t>
              </a:r>
            </a:p>
          </p:txBody>
        </p:sp>
        <p:cxnSp>
          <p:nvCxnSpPr>
            <p:cNvPr id="14" name="connector_ai_to_shield">
              <a:extLst>
                <a:ext uri="{FF2B5EF4-FFF2-40B4-BE49-F238E27FC236}">
                  <a16:creationId xmlns:a16="http://schemas.microsoft.com/office/drawing/2014/main" id="{0DD9FEA9-D1DE-C2B5-263A-B3A815384551}"/>
                </a:ext>
              </a:extLst>
            </p:cNvPr>
            <p:cNvCxnSpPr/>
            <p:nvPr/>
          </p:nvCxnSpPr>
          <p:spPr>
            <a:xfrm>
              <a:off x="1938528" y="2880360"/>
              <a:ext cx="1764792" cy="0"/>
            </a:xfrm>
            <a:prstGeom prst="line">
              <a:avLst/>
            </a:prstGeom>
            <a:ln w="22860">
              <a:solidFill>
                <a:srgbClr val="9B9B9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or_shield_to_action">
              <a:extLst>
                <a:ext uri="{FF2B5EF4-FFF2-40B4-BE49-F238E27FC236}">
                  <a16:creationId xmlns:a16="http://schemas.microsoft.com/office/drawing/2014/main" id="{E78D9028-F7D1-B293-2345-E8A39258FF81}"/>
                </a:ext>
              </a:extLst>
            </p:cNvPr>
            <p:cNvCxnSpPr/>
            <p:nvPr/>
          </p:nvCxnSpPr>
          <p:spPr>
            <a:xfrm>
              <a:off x="5257800" y="2880360"/>
              <a:ext cx="2103120" cy="0"/>
            </a:xfrm>
            <a:prstGeom prst="line">
              <a:avLst/>
            </a:prstGeom>
            <a:ln w="22860">
              <a:solidFill>
                <a:srgbClr val="9B9B9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shield_asset_png_replaceable" descr="Shield_1_cropped.png">
              <a:extLst>
                <a:ext uri="{FF2B5EF4-FFF2-40B4-BE49-F238E27FC236}">
                  <a16:creationId xmlns:a16="http://schemas.microsoft.com/office/drawing/2014/main" id="{53A3DE5E-0382-A483-76CD-8FAC28556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41648" y="2331720"/>
              <a:ext cx="1039599" cy="987552"/>
            </a:xfrm>
            <a:prstGeom prst="rect">
              <a:avLst/>
            </a:prstGeom>
          </p:spPr>
        </p:pic>
        <p:sp>
          <p:nvSpPr>
            <p:cNvPr id="17" name="shield_caption">
              <a:extLst>
                <a:ext uri="{FF2B5EF4-FFF2-40B4-BE49-F238E27FC236}">
                  <a16:creationId xmlns:a16="http://schemas.microsoft.com/office/drawing/2014/main" id="{3B760C79-A0FC-7B7F-2EA2-581D7A99419C}"/>
                </a:ext>
              </a:extLst>
            </p:cNvPr>
            <p:cNvSpPr txBox="1"/>
            <p:nvPr/>
          </p:nvSpPr>
          <p:spPr>
            <a:xfrm>
              <a:off x="3520440" y="3621024"/>
              <a:ext cx="2103120" cy="20116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sz="1150" b="0">
                  <a:solidFill>
                    <a:srgbClr val="676767"/>
                  </a:solidFill>
                  <a:latin typeface="Arial"/>
                </a:rPr>
                <a:t>model-based runtime checks</a:t>
              </a:r>
            </a:p>
          </p:txBody>
        </p:sp>
        <p:sp>
          <p:nvSpPr>
            <p:cNvPr id="18" name="intervention_actions_row">
              <a:extLst>
                <a:ext uri="{FF2B5EF4-FFF2-40B4-BE49-F238E27FC236}">
                  <a16:creationId xmlns:a16="http://schemas.microsoft.com/office/drawing/2014/main" id="{B156E89B-C6CF-3787-7EA0-774120577869}"/>
                </a:ext>
              </a:extLst>
            </p:cNvPr>
            <p:cNvSpPr txBox="1"/>
            <p:nvPr/>
          </p:nvSpPr>
          <p:spPr>
            <a:xfrm>
              <a:off x="1572768" y="3986784"/>
              <a:ext cx="5998464" cy="30175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sz="1800" b="1">
                  <a:solidFill>
                    <a:srgbClr val="000000"/>
                  </a:solidFill>
                  <a:latin typeface="Arial"/>
                </a:rPr>
                <a:t>VERIFY • EXPLAIN • NUDGE • ASK HUMAN • BLOCK</a:t>
              </a:r>
            </a:p>
          </p:txBody>
        </p:sp>
        <p:sp>
          <p:nvSpPr>
            <p:cNvPr id="19" name="pill_formal_guarantees_outline">
              <a:extLst>
                <a:ext uri="{FF2B5EF4-FFF2-40B4-BE49-F238E27FC236}">
                  <a16:creationId xmlns:a16="http://schemas.microsoft.com/office/drawing/2014/main" id="{074C7BD3-9124-A24A-D7B6-0FF349508F5B}"/>
                </a:ext>
              </a:extLst>
            </p:cNvPr>
            <p:cNvSpPr/>
            <p:nvPr/>
          </p:nvSpPr>
          <p:spPr>
            <a:xfrm>
              <a:off x="1719072" y="4370832"/>
              <a:ext cx="1938528" cy="365760"/>
            </a:xfrm>
            <a:prstGeom prst="roundRect">
              <a:avLst>
                <a:gd name="adj" fmla="val 14000"/>
              </a:avLst>
            </a:prstGeom>
            <a:solidFill>
              <a:srgbClr val="F2F2F2"/>
            </a:solidFill>
            <a:ln w="17145">
              <a:solidFill>
                <a:srgbClr val="9B9B9B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0" name="pill_formal_guarantees_text1">
              <a:extLst>
                <a:ext uri="{FF2B5EF4-FFF2-40B4-BE49-F238E27FC236}">
                  <a16:creationId xmlns:a16="http://schemas.microsoft.com/office/drawing/2014/main" id="{56F38830-4608-5CC4-C2D3-47909ECF2036}"/>
                </a:ext>
              </a:extLst>
            </p:cNvPr>
            <p:cNvSpPr txBox="1"/>
            <p:nvPr/>
          </p:nvSpPr>
          <p:spPr>
            <a:xfrm>
              <a:off x="1719072" y="4407408"/>
              <a:ext cx="1938528" cy="15544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sz="1150" b="1">
                  <a:solidFill>
                    <a:srgbClr val="000000"/>
                  </a:solidFill>
                  <a:latin typeface="Arial"/>
                </a:rPr>
                <a:t>FORMAL</a:t>
              </a:r>
            </a:p>
          </p:txBody>
        </p:sp>
        <p:sp>
          <p:nvSpPr>
            <p:cNvPr id="21" name="pill_formal_guarantees_text2">
              <a:extLst>
                <a:ext uri="{FF2B5EF4-FFF2-40B4-BE49-F238E27FC236}">
                  <a16:creationId xmlns:a16="http://schemas.microsoft.com/office/drawing/2014/main" id="{1386BAFC-789F-0037-9EAD-906DE43AE652}"/>
                </a:ext>
              </a:extLst>
            </p:cNvPr>
            <p:cNvSpPr txBox="1"/>
            <p:nvPr/>
          </p:nvSpPr>
          <p:spPr>
            <a:xfrm>
              <a:off x="1719072" y="4572000"/>
              <a:ext cx="1938528" cy="15544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sz="1150" b="1">
                  <a:solidFill>
                    <a:srgbClr val="000000"/>
                  </a:solidFill>
                  <a:latin typeface="Arial"/>
                </a:rPr>
                <a:t>GUARANTEES</a:t>
              </a:r>
            </a:p>
          </p:txBody>
        </p:sp>
        <p:sp>
          <p:nvSpPr>
            <p:cNvPr id="22" name="pill_explainable_outline">
              <a:extLst>
                <a:ext uri="{FF2B5EF4-FFF2-40B4-BE49-F238E27FC236}">
                  <a16:creationId xmlns:a16="http://schemas.microsoft.com/office/drawing/2014/main" id="{3A1ABE82-3050-AB9C-9495-E24ACAE72BA6}"/>
                </a:ext>
              </a:extLst>
            </p:cNvPr>
            <p:cNvSpPr/>
            <p:nvPr/>
          </p:nvSpPr>
          <p:spPr>
            <a:xfrm>
              <a:off x="3950208" y="4370832"/>
              <a:ext cx="1591056" cy="365760"/>
            </a:xfrm>
            <a:prstGeom prst="roundRect">
              <a:avLst>
                <a:gd name="adj" fmla="val 14000"/>
              </a:avLst>
            </a:prstGeom>
            <a:solidFill>
              <a:srgbClr val="F2F2F2"/>
            </a:solidFill>
            <a:ln w="17145">
              <a:solidFill>
                <a:srgbClr val="9B9B9B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3" name="pill_explainable_text">
              <a:extLst>
                <a:ext uri="{FF2B5EF4-FFF2-40B4-BE49-F238E27FC236}">
                  <a16:creationId xmlns:a16="http://schemas.microsoft.com/office/drawing/2014/main" id="{8289E200-7DA2-A002-A773-D7BE82224D32}"/>
                </a:ext>
              </a:extLst>
            </p:cNvPr>
            <p:cNvSpPr txBox="1"/>
            <p:nvPr/>
          </p:nvSpPr>
          <p:spPr>
            <a:xfrm>
              <a:off x="3950208" y="4443984"/>
              <a:ext cx="1591056" cy="21945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sz="1200" b="1">
                  <a:solidFill>
                    <a:srgbClr val="000000"/>
                  </a:solidFill>
                  <a:latin typeface="Arial"/>
                </a:rPr>
                <a:t>EXPLAINABLE</a:t>
              </a:r>
            </a:p>
          </p:txBody>
        </p:sp>
        <p:sp>
          <p:nvSpPr>
            <p:cNvPr id="24" name="pill_human_control_outline">
              <a:extLst>
                <a:ext uri="{FF2B5EF4-FFF2-40B4-BE49-F238E27FC236}">
                  <a16:creationId xmlns:a16="http://schemas.microsoft.com/office/drawing/2014/main" id="{6102357C-5179-442B-DD59-0121219CCA87}"/>
                </a:ext>
              </a:extLst>
            </p:cNvPr>
            <p:cNvSpPr/>
            <p:nvPr/>
          </p:nvSpPr>
          <p:spPr>
            <a:xfrm>
              <a:off x="6217920" y="4370832"/>
              <a:ext cx="1938528" cy="365760"/>
            </a:xfrm>
            <a:prstGeom prst="roundRect">
              <a:avLst>
                <a:gd name="adj" fmla="val 14000"/>
              </a:avLst>
            </a:prstGeom>
            <a:solidFill>
              <a:srgbClr val="F2F2F2"/>
            </a:solidFill>
            <a:ln w="17145">
              <a:solidFill>
                <a:srgbClr val="9B9B9B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5" name="pill_human_control_text">
              <a:extLst>
                <a:ext uri="{FF2B5EF4-FFF2-40B4-BE49-F238E27FC236}">
                  <a16:creationId xmlns:a16="http://schemas.microsoft.com/office/drawing/2014/main" id="{CE3BD86C-79FB-FF82-9E6B-9959AE6B5A8A}"/>
                </a:ext>
              </a:extLst>
            </p:cNvPr>
            <p:cNvSpPr txBox="1"/>
            <p:nvPr/>
          </p:nvSpPr>
          <p:spPr>
            <a:xfrm>
              <a:off x="6217920" y="4443984"/>
              <a:ext cx="1938528" cy="21945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sz="1200" b="1">
                  <a:solidFill>
                    <a:srgbClr val="000000"/>
                  </a:solidFill>
                  <a:latin typeface="Arial"/>
                </a:rPr>
                <a:t>HUMAN CONTROL</a:t>
              </a:r>
            </a:p>
          </p:txBody>
        </p:sp>
        <p:sp>
          <p:nvSpPr>
            <p:cNvPr id="26" name="footer_statement">
              <a:extLst>
                <a:ext uri="{FF2B5EF4-FFF2-40B4-BE49-F238E27FC236}">
                  <a16:creationId xmlns:a16="http://schemas.microsoft.com/office/drawing/2014/main" id="{8CEB13B4-5E46-A29A-0668-0F1C3CC75B88}"/>
                </a:ext>
              </a:extLst>
            </p:cNvPr>
            <p:cNvSpPr txBox="1"/>
            <p:nvPr/>
          </p:nvSpPr>
          <p:spPr>
            <a:xfrm>
              <a:off x="1920240" y="4809744"/>
              <a:ext cx="5303520" cy="21031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sz="1060" b="0">
                  <a:solidFill>
                    <a:srgbClr val="5F5F5F"/>
                  </a:solidFill>
                  <a:latin typeface="Arial"/>
                </a:rPr>
                <a:t>Provable guarantees within the model. Clear reasons. Human oversight.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018791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1A42C-5D6D-F7A7-A364-CCB11164F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4">
            <a:extLst>
              <a:ext uri="{FF2B5EF4-FFF2-40B4-BE49-F238E27FC236}">
                <a16:creationId xmlns:a16="http://schemas.microsoft.com/office/drawing/2014/main" id="{A68EF58D-0FE2-AA4D-4BAC-BFF536399DB7}"/>
              </a:ext>
            </a:extLst>
          </p:cNvPr>
          <p:cNvSpPr txBox="1"/>
          <p:nvPr/>
        </p:nvSpPr>
        <p:spPr>
          <a:xfrm>
            <a:off x="0" y="2012622"/>
            <a:ext cx="9135291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de-DE" sz="4000" dirty="0">
                <a:solidFill>
                  <a:srgbClr val="C6C7C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TEMPLATE STARTS</a:t>
            </a:r>
          </a:p>
        </p:txBody>
      </p:sp>
      <p:sp>
        <p:nvSpPr>
          <p:cNvPr id="3" name="Text Box 1">
            <a:extLst>
              <a:ext uri="{FF2B5EF4-FFF2-40B4-BE49-F238E27FC236}">
                <a16:creationId xmlns:a16="http://schemas.microsoft.com/office/drawing/2014/main" id="{5EAA0479-348C-0ED5-7D9C-44D2E61029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330" y="252743"/>
            <a:ext cx="2853534" cy="275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42900" indent="-331788"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2pPr>
            <a:lvl3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3pPr>
            <a:lvl4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4pPr>
            <a:lvl5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spcBef>
                <a:spcPts val="300"/>
              </a:spcBef>
              <a:buClrTx/>
              <a:buFontTx/>
              <a:buNone/>
            </a:pPr>
            <a:r>
              <a:rPr lang="de-DE" sz="1200" b="1" dirty="0">
                <a:solidFill>
                  <a:srgbClr val="E40313"/>
                </a:solidFill>
                <a:latin typeface="Arial" charset="0"/>
                <a:cs typeface="Arial" charset="0"/>
              </a:rPr>
              <a:t>FILIP CANO</a:t>
            </a:r>
          </a:p>
        </p:txBody>
      </p:sp>
      <p:sp>
        <p:nvSpPr>
          <p:cNvPr id="4" name="Text Box 1">
            <a:extLst>
              <a:ext uri="{FF2B5EF4-FFF2-40B4-BE49-F238E27FC236}">
                <a16:creationId xmlns:a16="http://schemas.microsoft.com/office/drawing/2014/main" id="{A87FE0FE-0BBE-0075-CA24-681D8B24CA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0489" y="252743"/>
            <a:ext cx="5018181" cy="275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42900" indent="-331788"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2pPr>
            <a:lvl3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3pPr>
            <a:lvl4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4pPr>
            <a:lvl5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r" eaLnBrk="1" hangingPunct="1">
              <a:spcBef>
                <a:spcPts val="300"/>
              </a:spcBef>
              <a:buClrTx/>
              <a:buFontTx/>
              <a:buNone/>
            </a:pPr>
            <a:r>
              <a:rPr lang="de-DE" sz="1200" b="1" dirty="0">
                <a:solidFill>
                  <a:schemeClr val="tx1"/>
                </a:solidFill>
                <a:latin typeface="Arial" charset="0"/>
                <a:cs typeface="Arial" charset="0"/>
              </a:rPr>
              <a:t>BREAKING THE WALL OF [PLEASE INSERT YOUR TOPIC HERE]	</a:t>
            </a:r>
          </a:p>
        </p:txBody>
      </p:sp>
    </p:spTree>
    <p:extLst>
      <p:ext uri="{BB962C8B-B14F-4D97-AF65-F5344CB8AC3E}">
        <p14:creationId xmlns:p14="http://schemas.microsoft.com/office/powerpoint/2010/main" val="1966628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">
            <a:extLst>
              <a:ext uri="{FF2B5EF4-FFF2-40B4-BE49-F238E27FC236}">
                <a16:creationId xmlns:a16="http://schemas.microsoft.com/office/drawing/2014/main" id="{546A8823-A005-5180-1903-E72A290B4C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330" y="252743"/>
            <a:ext cx="2853534" cy="275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42900" indent="-331788"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2pPr>
            <a:lvl3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3pPr>
            <a:lvl4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4pPr>
            <a:lvl5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spcBef>
                <a:spcPts val="300"/>
              </a:spcBef>
              <a:buClrTx/>
              <a:buFontTx/>
              <a:buNone/>
            </a:pPr>
            <a:r>
              <a:rPr lang="de-DE" sz="1200" b="1" dirty="0">
                <a:solidFill>
                  <a:srgbClr val="E40313"/>
                </a:solidFill>
                <a:latin typeface="Arial" charset="0"/>
                <a:cs typeface="Arial" charset="0"/>
              </a:rPr>
              <a:t>FILIP CANO</a:t>
            </a:r>
          </a:p>
        </p:txBody>
      </p:sp>
      <p:sp>
        <p:nvSpPr>
          <p:cNvPr id="4" name="Text Box 1">
            <a:extLst>
              <a:ext uri="{FF2B5EF4-FFF2-40B4-BE49-F238E27FC236}">
                <a16:creationId xmlns:a16="http://schemas.microsoft.com/office/drawing/2014/main" id="{93B7D33F-7945-BAB8-1F03-691B7856BB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0489" y="252743"/>
            <a:ext cx="5018181" cy="275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42900" indent="-331788"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2pPr>
            <a:lvl3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3pPr>
            <a:lvl4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4pPr>
            <a:lvl5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r" eaLnBrk="1" hangingPunct="1">
              <a:spcBef>
                <a:spcPts val="300"/>
              </a:spcBef>
              <a:buClrTx/>
              <a:buFontTx/>
              <a:buNone/>
            </a:pPr>
            <a:r>
              <a:rPr lang="de-DE" sz="1200" b="1" dirty="0">
                <a:solidFill>
                  <a:schemeClr val="tx1"/>
                </a:solidFill>
                <a:latin typeface="Arial" charset="0"/>
                <a:cs typeface="Arial" charset="0"/>
              </a:rPr>
              <a:t>BREAKING THE WALL OF [PLEASE INSERT YOUR TOPIC HERE]	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359AEC-57EA-954D-113B-0BD1AD554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375" y="963137"/>
            <a:ext cx="6582905" cy="366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667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2A4691-E8EC-5D2D-848F-9F69D6895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4">
            <a:extLst>
              <a:ext uri="{FF2B5EF4-FFF2-40B4-BE49-F238E27FC236}">
                <a16:creationId xmlns:a16="http://schemas.microsoft.com/office/drawing/2014/main" id="{7570DA84-F861-A4B2-251D-C13BDAB382EA}"/>
              </a:ext>
            </a:extLst>
          </p:cNvPr>
          <p:cNvSpPr txBox="1"/>
          <p:nvPr/>
        </p:nvSpPr>
        <p:spPr>
          <a:xfrm>
            <a:off x="0" y="2012622"/>
            <a:ext cx="9135291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de-DE" sz="4000" dirty="0">
                <a:solidFill>
                  <a:srgbClr val="C6C7C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TEMPLATE STARTS</a:t>
            </a:r>
          </a:p>
        </p:txBody>
      </p:sp>
      <p:sp>
        <p:nvSpPr>
          <p:cNvPr id="3" name="Text Box 1">
            <a:extLst>
              <a:ext uri="{FF2B5EF4-FFF2-40B4-BE49-F238E27FC236}">
                <a16:creationId xmlns:a16="http://schemas.microsoft.com/office/drawing/2014/main" id="{36C4F523-2282-DCF8-D93B-C2C85C4DC0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330" y="252743"/>
            <a:ext cx="2853534" cy="275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42900" indent="-331788"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2pPr>
            <a:lvl3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3pPr>
            <a:lvl4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4pPr>
            <a:lvl5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spcBef>
                <a:spcPts val="300"/>
              </a:spcBef>
              <a:buClrTx/>
              <a:buFontTx/>
              <a:buNone/>
            </a:pPr>
            <a:r>
              <a:rPr lang="de-DE" sz="1200" b="1" dirty="0">
                <a:solidFill>
                  <a:srgbClr val="E40313"/>
                </a:solidFill>
                <a:latin typeface="Arial" charset="0"/>
                <a:cs typeface="Arial" charset="0"/>
              </a:rPr>
              <a:t>FILIP CANO</a:t>
            </a:r>
          </a:p>
        </p:txBody>
      </p:sp>
      <p:sp>
        <p:nvSpPr>
          <p:cNvPr id="4" name="Text Box 1">
            <a:extLst>
              <a:ext uri="{FF2B5EF4-FFF2-40B4-BE49-F238E27FC236}">
                <a16:creationId xmlns:a16="http://schemas.microsoft.com/office/drawing/2014/main" id="{EA455263-A64B-B87A-ACE9-DF4DE414EF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0489" y="252743"/>
            <a:ext cx="5018181" cy="275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42900" indent="-331788"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2pPr>
            <a:lvl3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3pPr>
            <a:lvl4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4pPr>
            <a:lvl5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r" eaLnBrk="1" hangingPunct="1">
              <a:spcBef>
                <a:spcPts val="300"/>
              </a:spcBef>
              <a:buClrTx/>
              <a:buFontTx/>
              <a:buNone/>
            </a:pPr>
            <a:r>
              <a:rPr lang="de-DE" sz="1200" b="1" dirty="0">
                <a:solidFill>
                  <a:schemeClr val="tx1"/>
                </a:solidFill>
                <a:latin typeface="Arial" charset="0"/>
                <a:cs typeface="Arial" charset="0"/>
              </a:rPr>
              <a:t>BREAKING THE WALL OF [PLEASE INSERT YOUR TOPIC HERE]	</a:t>
            </a:r>
          </a:p>
        </p:txBody>
      </p:sp>
    </p:spTree>
    <p:extLst>
      <p:ext uri="{BB962C8B-B14F-4D97-AF65-F5344CB8AC3E}">
        <p14:creationId xmlns:p14="http://schemas.microsoft.com/office/powerpoint/2010/main" val="166487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95B06-CBB7-29EA-D604-6EA044092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">
            <a:extLst>
              <a:ext uri="{FF2B5EF4-FFF2-40B4-BE49-F238E27FC236}">
                <a16:creationId xmlns:a16="http://schemas.microsoft.com/office/drawing/2014/main" id="{120CA34A-FDE8-DED9-71D6-0AB1BC55BD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330" y="252743"/>
            <a:ext cx="2853534" cy="275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42900" indent="-331788"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2pPr>
            <a:lvl3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3pPr>
            <a:lvl4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4pPr>
            <a:lvl5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spcBef>
                <a:spcPts val="300"/>
              </a:spcBef>
              <a:buClrTx/>
              <a:buFontTx/>
              <a:buNone/>
            </a:pPr>
            <a:r>
              <a:rPr lang="de-DE" sz="1200" b="1" dirty="0">
                <a:solidFill>
                  <a:srgbClr val="E40313"/>
                </a:solidFill>
                <a:latin typeface="Arial" charset="0"/>
                <a:cs typeface="Arial" charset="0"/>
              </a:rPr>
              <a:t>FILIP CANO	</a:t>
            </a:r>
          </a:p>
        </p:txBody>
      </p:sp>
      <p:sp>
        <p:nvSpPr>
          <p:cNvPr id="4" name="Text Box 1">
            <a:extLst>
              <a:ext uri="{FF2B5EF4-FFF2-40B4-BE49-F238E27FC236}">
                <a16:creationId xmlns:a16="http://schemas.microsoft.com/office/drawing/2014/main" id="{3F92F793-32C5-55E3-4178-86A8B799A8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0489" y="252743"/>
            <a:ext cx="5018181" cy="275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42900" indent="-331788"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2pPr>
            <a:lvl3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3pPr>
            <a:lvl4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4pPr>
            <a:lvl5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r" eaLnBrk="1" hangingPunct="1">
              <a:spcBef>
                <a:spcPts val="300"/>
              </a:spcBef>
              <a:buClrTx/>
              <a:buFontTx/>
              <a:buNone/>
            </a:pPr>
            <a:r>
              <a:rPr lang="de-DE" sz="1200" b="1" dirty="0">
                <a:solidFill>
                  <a:schemeClr val="tx1"/>
                </a:solidFill>
                <a:latin typeface="Arial" charset="0"/>
                <a:cs typeface="Arial" charset="0"/>
              </a:rPr>
              <a:t>BREAKING THE WALL OF [PLEASE INSERT YOUR TOPIC HERE]	</a:t>
            </a:r>
          </a:p>
        </p:txBody>
      </p:sp>
      <p:sp>
        <p:nvSpPr>
          <p:cNvPr id="6" name="Textfeld 4">
            <a:extLst>
              <a:ext uri="{FF2B5EF4-FFF2-40B4-BE49-F238E27FC236}">
                <a16:creationId xmlns:a16="http://schemas.microsoft.com/office/drawing/2014/main" id="{3B656399-D439-50A7-00B2-552D2013E93F}"/>
              </a:ext>
            </a:extLst>
          </p:cNvPr>
          <p:cNvSpPr txBox="1"/>
          <p:nvPr/>
        </p:nvSpPr>
        <p:spPr>
          <a:xfrm>
            <a:off x="0" y="2012622"/>
            <a:ext cx="9135291" cy="1118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de-DE" sz="4000" dirty="0">
                <a:solidFill>
                  <a:srgbClr val="C6C7C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 SLIDE 1 – </a:t>
            </a:r>
          </a:p>
          <a:p>
            <a:pPr algn="ctr">
              <a:lnSpc>
                <a:spcPts val="4000"/>
              </a:lnSpc>
            </a:pPr>
            <a:r>
              <a:rPr lang="de-DE" sz="4000" dirty="0">
                <a:solidFill>
                  <a:srgbClr val="C6C7C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EXPLAIN THE PROBLEM</a:t>
            </a:r>
          </a:p>
        </p:txBody>
      </p:sp>
    </p:spTree>
    <p:extLst>
      <p:ext uri="{BB962C8B-B14F-4D97-AF65-F5344CB8AC3E}">
        <p14:creationId xmlns:p14="http://schemas.microsoft.com/office/powerpoint/2010/main" val="17013446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80BA3-9797-0F99-4297-CA716F40B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4">
            <a:extLst>
              <a:ext uri="{FF2B5EF4-FFF2-40B4-BE49-F238E27FC236}">
                <a16:creationId xmlns:a16="http://schemas.microsoft.com/office/drawing/2014/main" id="{4CCB0160-5B18-A2A7-F73E-51ABA2EAEF4E}"/>
              </a:ext>
            </a:extLst>
          </p:cNvPr>
          <p:cNvSpPr txBox="1"/>
          <p:nvPr/>
        </p:nvSpPr>
        <p:spPr>
          <a:xfrm>
            <a:off x="0" y="2012622"/>
            <a:ext cx="9135291" cy="1118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de-DE" sz="4000" dirty="0">
                <a:solidFill>
                  <a:srgbClr val="C6C7C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 SLIDE 2 – </a:t>
            </a:r>
          </a:p>
          <a:p>
            <a:pPr algn="ctr">
              <a:lnSpc>
                <a:spcPts val="4000"/>
              </a:lnSpc>
            </a:pPr>
            <a:r>
              <a:rPr lang="de-DE" sz="4000" dirty="0">
                <a:solidFill>
                  <a:srgbClr val="C6C7C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OFFER YOUR SOLUTION</a:t>
            </a:r>
          </a:p>
        </p:txBody>
      </p:sp>
      <p:sp>
        <p:nvSpPr>
          <p:cNvPr id="3" name="Text Box 1">
            <a:extLst>
              <a:ext uri="{FF2B5EF4-FFF2-40B4-BE49-F238E27FC236}">
                <a16:creationId xmlns:a16="http://schemas.microsoft.com/office/drawing/2014/main" id="{A5D6DA5F-3571-4A94-5CAF-335CBAC683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330" y="252743"/>
            <a:ext cx="2853534" cy="275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42900" indent="-331788"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2pPr>
            <a:lvl3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3pPr>
            <a:lvl4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4pPr>
            <a:lvl5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spcBef>
                <a:spcPts val="300"/>
              </a:spcBef>
              <a:buClrTx/>
              <a:buFontTx/>
              <a:buNone/>
            </a:pPr>
            <a:r>
              <a:rPr lang="de-DE" sz="1200" b="1" dirty="0">
                <a:solidFill>
                  <a:srgbClr val="E40313"/>
                </a:solidFill>
                <a:latin typeface="Arial" charset="0"/>
                <a:cs typeface="Arial" charset="0"/>
              </a:rPr>
              <a:t>FILIP CANO</a:t>
            </a:r>
          </a:p>
        </p:txBody>
      </p:sp>
      <p:sp>
        <p:nvSpPr>
          <p:cNvPr id="4" name="Text Box 1">
            <a:extLst>
              <a:ext uri="{FF2B5EF4-FFF2-40B4-BE49-F238E27FC236}">
                <a16:creationId xmlns:a16="http://schemas.microsoft.com/office/drawing/2014/main" id="{8E97E190-ACC4-ACD2-8153-B62B39F2D4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0489" y="252743"/>
            <a:ext cx="5018181" cy="275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42900" indent="-331788"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2pPr>
            <a:lvl3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3pPr>
            <a:lvl4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4pPr>
            <a:lvl5pPr eaLnBrk="0" hangingPunct="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r" eaLnBrk="1" hangingPunct="1">
              <a:spcBef>
                <a:spcPts val="300"/>
              </a:spcBef>
              <a:buClrTx/>
              <a:buFontTx/>
              <a:buNone/>
            </a:pPr>
            <a:r>
              <a:rPr lang="de-DE" sz="1200" b="1" dirty="0">
                <a:solidFill>
                  <a:schemeClr val="tx1"/>
                </a:solidFill>
                <a:latin typeface="Arial" charset="0"/>
                <a:cs typeface="Arial" charset="0"/>
              </a:rPr>
              <a:t>BREAKING THE WALL OF [PLEASE INSERT YOUR TOPIC HERE]	</a:t>
            </a:r>
          </a:p>
        </p:txBody>
      </p:sp>
    </p:spTree>
    <p:extLst>
      <p:ext uri="{BB962C8B-B14F-4D97-AF65-F5344CB8AC3E}">
        <p14:creationId xmlns:p14="http://schemas.microsoft.com/office/powerpoint/2010/main" val="28047126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47D472548A9B740B951B187F7D02714" ma:contentTypeVersion="16" ma:contentTypeDescription="Ein neues Dokument erstellen." ma:contentTypeScope="" ma:versionID="9f596c473baaf34f012c4a2cec4197ab">
  <xsd:schema xmlns:xsd="http://www.w3.org/2001/XMLSchema" xmlns:xs="http://www.w3.org/2001/XMLSchema" xmlns:p="http://schemas.microsoft.com/office/2006/metadata/properties" xmlns:ns2="9437ee95-51b8-4ec7-a9f8-f4a223d0b6cb" xmlns:ns3="718eccf6-9302-4b3b-a990-755a28e5b6e4" targetNamespace="http://schemas.microsoft.com/office/2006/metadata/properties" ma:root="true" ma:fieldsID="2ff55045a2665618c26e8eb8c23e4f40" ns2:_="" ns3:_="">
    <xsd:import namespace="9437ee95-51b8-4ec7-a9f8-f4a223d0b6cb"/>
    <xsd:import namespace="718eccf6-9302-4b3b-a990-755a28e5b6e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37ee95-51b8-4ec7-a9f8-f4a223d0b6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Bildmarkierungen" ma:readOnly="false" ma:fieldId="{5cf76f15-5ced-4ddc-b409-7134ff3c332f}" ma:taxonomyMulti="true" ma:sspId="f2064f61-399d-4255-b88a-57385e3996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8eccf6-9302-4b3b-a990-755a28e5b6e4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460668e1-4d9a-4971-acd3-88bb03255407}" ma:internalName="TaxCatchAll" ma:showField="CatchAllData" ma:web="718eccf6-9302-4b3b-a990-755a28e5b6e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437ee95-51b8-4ec7-a9f8-f4a223d0b6cb">
      <Terms xmlns="http://schemas.microsoft.com/office/infopath/2007/PartnerControls"/>
    </lcf76f155ced4ddcb4097134ff3c332f>
    <TaxCatchAll xmlns="718eccf6-9302-4b3b-a990-755a28e5b6e4" xsi:nil="true"/>
  </documentManagement>
</p:properties>
</file>

<file path=customXml/itemProps1.xml><?xml version="1.0" encoding="utf-8"?>
<ds:datastoreItem xmlns:ds="http://schemas.openxmlformats.org/officeDocument/2006/customXml" ds:itemID="{2610917A-114A-41E3-8619-874AB602AC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437ee95-51b8-4ec7-a9f8-f4a223d0b6cb"/>
    <ds:schemaRef ds:uri="718eccf6-9302-4b3b-a990-755a28e5b6e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F1C36F9-FEF1-4ABB-9D95-D1830145DEA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75A7490-8957-41E8-B3D3-1CC478CBC83F}">
  <ds:schemaRefs>
    <ds:schemaRef ds:uri="http://www.w3.org/XML/1998/namespace"/>
    <ds:schemaRef ds:uri="718eccf6-9302-4b3b-a990-755a28e5b6e4"/>
    <ds:schemaRef ds:uri="http://schemas.microsoft.com/office/2006/metadata/properties"/>
    <ds:schemaRef ds:uri="http://purl.org/dc/dcmitype/"/>
    <ds:schemaRef ds:uri="http://purl.org/dc/elements/1.1/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9437ee95-51b8-4ec7-a9f8-f4a223d0b6c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1021</TotalTime>
  <Words>244</Words>
  <Application>Microsoft Macintosh PowerPoint</Application>
  <PresentationFormat>On-screen Show (16:9)</PresentationFormat>
  <Paragraphs>47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Arial Narrow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Meghan Wolf</dc:creator>
  <cp:lastModifiedBy>Filip Cano</cp:lastModifiedBy>
  <cp:revision>25</cp:revision>
  <dcterms:created xsi:type="dcterms:W3CDTF">2021-01-22T14:34:01Z</dcterms:created>
  <dcterms:modified xsi:type="dcterms:W3CDTF">2026-09-07T14:02:20Z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0x010100947D472548A9B740B951B187F7D02714</vt:lpwstr>
  </property>
  <property fmtid="{D5CDD505-2E9C-101B-9397-08002B2CF9AE}" pid="3" name="Order">
    <vt:r8>748000</vt:r8>
  </property>
  <property fmtid="{D5CDD505-2E9C-101B-9397-08002B2CF9AE}" pid="4" name="MediaServiceImageTags">
    <vt:lpwstr/>
  </property>
</Properties>
</file>