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306" r:id="rId4"/>
    <p:sldId id="307" r:id="rId5"/>
    <p:sldId id="310" r:id="rId6"/>
    <p:sldId id="318" r:id="rId7"/>
    <p:sldId id="319" r:id="rId8"/>
    <p:sldId id="312" r:id="rId9"/>
    <p:sldId id="313" r:id="rId10"/>
    <p:sldId id="314" r:id="rId11"/>
    <p:sldId id="315" r:id="rId12"/>
    <p:sldId id="316" r:id="rId13"/>
    <p:sldId id="322" r:id="rId14"/>
    <p:sldId id="323" r:id="rId15"/>
    <p:sldId id="320" r:id="rId16"/>
    <p:sldId id="317" r:id="rId17"/>
    <p:sldId id="324" r:id="rId18"/>
  </p:sldIdLst>
  <p:sldSz cx="13004800" cy="7315200"/>
  <p:notesSz cx="6858000" cy="9144000"/>
  <p:embeddedFontLst>
    <p:embeddedFont>
      <p:font typeface="Cambria Math" panose="02040503050406030204" pitchFamily="18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4" pos="4096" userDrawn="1">
          <p15:clr>
            <a:srgbClr val="A4A3A4"/>
          </p15:clr>
        </p15:guide>
        <p15:guide id="5" orient="horz" pos="1261" userDrawn="1">
          <p15:clr>
            <a:srgbClr val="9AA0A6"/>
          </p15:clr>
        </p15:guide>
        <p15:guide id="7" orient="horz" pos="3937" userDrawn="1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jdFyRHGuET774Kcm+z8yr/uQ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B48"/>
    <a:srgbClr val="D8D8D8"/>
    <a:srgbClr val="9966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91701"/>
  </p:normalViewPr>
  <p:slideViewPr>
    <p:cSldViewPr snapToGrid="0">
      <p:cViewPr varScale="1">
        <p:scale>
          <a:sx n="105" d="100"/>
          <a:sy n="105" d="100"/>
        </p:scale>
        <p:origin x="520" y="176"/>
      </p:cViewPr>
      <p:guideLst>
        <p:guide pos="4096"/>
        <p:guide orient="horz" pos="1261"/>
        <p:guide orient="horz" pos="3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316D0FEC-678E-CB1D-A1F6-70777F6D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4F17F8C6-0879-9668-C1BF-51B2D31CF4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26129846-872A-0FD3-CBD0-88337EBE20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327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C0FF12D1-1C24-B9EF-D3FF-8680D96BB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4B92029C-45B2-F637-BB4E-FA361732C5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524DD9BF-FAF8-FD66-35E4-E69B2455E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185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00EBFBF6-B83D-47AD-A95F-CCE95F4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3AF86807-8BDC-DF87-3FD8-3B8EE64C48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7984BDB8-E782-87C6-BCC0-099775BF7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261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61762ADE-AC4D-D7F2-3836-F8140896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607FA7A4-367A-6950-9EC4-78A603170A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732D0262-BB43-B9B8-3F3A-05D15B25EF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035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12349C56-7CC7-EBFA-64DE-1DE9E4200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BCCCF7B6-3A64-71EE-735A-C957C25D5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18D4F03A-0E9B-BB90-846A-81FED7A217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916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6BAA9FFE-DF02-9970-DDCC-6775F8C9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85E3D1A6-4AD5-F9B7-C4F4-153D13648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7F546C35-816A-9226-216C-23461E25E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96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C1628ADE-8547-B9F2-00FB-A0099D1DD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0A62CB6F-D8AF-58C3-2891-821B2C74E4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A97B9D5D-CC89-D082-A006-CE68B23C28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4004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CFAEF00B-9544-E911-E713-5F2FDB75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18D53983-76C8-CE6B-6CDE-8338339EE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FA74A079-97E0-C5C9-0A09-269AFFDFE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3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98CE3277-58C5-97AA-B4A7-B953DF0F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46A5859F-60E7-C987-6E73-6A942B2CC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3E1A9A58-1215-ABB7-5CC9-BBEBD398B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16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5B715EE0-656F-9B1A-6575-75883487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3148AE39-469A-3A96-3B7F-BDB469995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04974494-EB55-B3B8-CA22-526C260CA4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014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C1DD92AB-21E7-672A-3404-7ED21381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B981C434-D14B-E849-111A-8A800F9E0E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9DC7CFE1-BF68-66DD-120E-2D4F68144E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156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D9413D17-54CF-35E4-79E4-029411D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CBE037FF-DF23-26F2-E56A-37BD8E2C8E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A4D3FBEE-14DB-305F-2DA3-2625EC63B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09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A6411E6F-B427-3DA8-F12A-872B05ECC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901F8B27-DCD6-F127-0303-8FA9E03CC2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94E3F3F5-CA73-F4A7-9579-807EA5777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898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6747A46D-2247-4E6B-A705-A3101E1A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8C03F293-6410-049D-E080-2C39D98E2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32813828-BF36-3F69-0A76-946198AFF2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6205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9AC882D2-5448-5A82-253F-FE36304F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35219D8D-28CB-1782-0BAB-DEE53C2F8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4B46076C-483D-8422-3610-2F7CFAB73D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605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0F32E377-EE21-A857-1CEB-07528C9D1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>
            <a:extLst>
              <a:ext uri="{FF2B5EF4-FFF2-40B4-BE49-F238E27FC236}">
                <a16:creationId xmlns:a16="http://schemas.microsoft.com/office/drawing/2014/main" id="{5CAF7631-50F1-E8BB-2563-77BB33917E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05" name="Google Shape;305;g1bc33dc2a88_0_0:notes">
            <a:extLst>
              <a:ext uri="{FF2B5EF4-FFF2-40B4-BE49-F238E27FC236}">
                <a16:creationId xmlns:a16="http://schemas.microsoft.com/office/drawing/2014/main" id="{02CB703F-0129-D656-1C6B-57533F81F5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73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885127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885127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WISSEN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LEIDENSCHAFT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pos="40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pos="4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hne Inhalt">
  <p:cSld name="Titel ohne Inhal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hne inhalt">
  <p:cSld name="Ohne inh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40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9"/>
          <p:cNvSpPr txBox="1">
            <a:spLocks noGrp="1"/>
          </p:cNvSpPr>
          <p:nvPr>
            <p:ph type="ctrTitle"/>
          </p:nvPr>
        </p:nvSpPr>
        <p:spPr>
          <a:xfrm>
            <a:off x="885128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885128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9" name="Google Shape;49;p19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b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1027290" y="2080860"/>
            <a:ext cx="11054080" cy="14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3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027290" y="3842183"/>
            <a:ext cx="1105408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15">
                <a:solidFill>
                  <a:schemeClr val="dk1"/>
                </a:solidFill>
              </a:defRPr>
            </a:lvl1pPr>
            <a:lvl2pPr marL="919155" lvl="1" indent="-229789" algn="l">
              <a:lnSpc>
                <a:spcPct val="100000"/>
              </a:lnSpc>
              <a:spcBef>
                <a:spcPts val="523"/>
              </a:spcBef>
              <a:spcAft>
                <a:spcPts val="0"/>
              </a:spcAft>
              <a:buSzPts val="2600"/>
              <a:buNone/>
              <a:defRPr sz="2614">
                <a:solidFill>
                  <a:srgbClr val="888888"/>
                </a:solidFill>
              </a:defRPr>
            </a:lvl2pPr>
            <a:lvl3pPr marL="1378732" lvl="2" indent="-229789" algn="l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12">
                <a:solidFill>
                  <a:srgbClr val="888888"/>
                </a:solidFill>
              </a:defRPr>
            </a:lvl3pPr>
            <a:lvl4pPr marL="1838310" lvl="3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SzPts val="2000"/>
              <a:buNone/>
              <a:defRPr sz="2010">
                <a:solidFill>
                  <a:srgbClr val="888888"/>
                </a:solidFill>
              </a:defRPr>
            </a:lvl4pPr>
            <a:lvl5pPr marL="2297887" lvl="4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5pPr>
            <a:lvl6pPr marL="2757465" lvl="5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6pPr>
            <a:lvl7pPr marL="3217042" lvl="6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7pPr>
            <a:lvl8pPr marL="3676620" lvl="7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8pPr>
            <a:lvl9pPr marL="4136197" lvl="8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" y="715716"/>
            <a:ext cx="614117" cy="614116"/>
          </a:xfrm>
          <a:prstGeom prst="rect">
            <a:avLst/>
          </a:prstGeom>
          <a:solidFill>
            <a:srgbClr val="31AB4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1" y="6990672"/>
            <a:ext cx="13004800" cy="3306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7014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A5A5A5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 dirty="0"/>
          </a:p>
        </p:txBody>
      </p:sp>
      <p:cxnSp>
        <p:nvCxnSpPr>
          <p:cNvPr id="17" name="Google Shape;17;p14"/>
          <p:cNvCxnSpPr/>
          <p:nvPr/>
        </p:nvCxnSpPr>
        <p:spPr>
          <a:xfrm>
            <a:off x="885126" y="715716"/>
            <a:ext cx="11930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4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0" y="354893"/>
            <a:ext cx="13004800" cy="245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GB" sz="5400" b="1" noProof="1">
                <a:solidFill>
                  <a:schemeClr val="bg2"/>
                </a:solidFill>
              </a:rPr>
              <a:t>Machine Unlearing using </a:t>
            </a:r>
            <a:br>
              <a:rPr lang="en-GB" sz="5400" b="1" noProof="1">
                <a:solidFill>
                  <a:schemeClr val="bg2"/>
                </a:solidFill>
              </a:rPr>
            </a:br>
            <a:r>
              <a:rPr lang="en-GB" sz="5400" b="1" noProof="1">
                <a:solidFill>
                  <a:schemeClr val="bg2"/>
                </a:solidFill>
              </a:rPr>
              <a:t>Forgetting Neural Networks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A1182-15DD-1337-575C-F53DD4F308C1}"/>
              </a:ext>
            </a:extLst>
          </p:cNvPr>
          <p:cNvSpPr txBox="1"/>
          <p:nvPr/>
        </p:nvSpPr>
        <p:spPr>
          <a:xfrm>
            <a:off x="2855740" y="3067944"/>
            <a:ext cx="749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1"/>
              <a:t>Amartya Hatua 		Trung T. Nguyen</a:t>
            </a:r>
          </a:p>
          <a:p>
            <a:r>
              <a:rPr lang="en-GB" sz="2800" b="1" noProof="1"/>
              <a:t>Filip Cano			</a:t>
            </a:r>
            <a:r>
              <a:rPr lang="en-GB" sz="2800" noProof="1"/>
              <a:t>Andrew H. Sung</a:t>
            </a:r>
          </a:p>
        </p:txBody>
      </p:sp>
      <p:pic>
        <p:nvPicPr>
          <p:cNvPr id="1032" name="Picture 8" descr="Banner">
            <a:extLst>
              <a:ext uri="{FF2B5EF4-FFF2-40B4-BE49-F238E27FC236}">
                <a16:creationId xmlns:a16="http://schemas.microsoft.com/office/drawing/2014/main" id="{17D3DC8A-22C8-16E6-C82F-278F9697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7" y="5141306"/>
            <a:ext cx="11659145" cy="2128463"/>
          </a:xfrm>
          <a:prstGeom prst="rect">
            <a:avLst/>
          </a:prstGeom>
          <a:noFill/>
          <a:effectLst>
            <a:softEdge rad="258667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1"/>
    </mc:Choice>
    <mc:Fallback xmlns="">
      <p:transition spd="slow" advTm="200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3CAF05F6-76D5-E1E5-2E08-837C0616B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4E4460-2C1A-175B-904A-16453F660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27" y="3526248"/>
            <a:ext cx="5504219" cy="3351252"/>
          </a:xfrm>
          <a:prstGeom prst="rect">
            <a:avLst/>
          </a:prstGeom>
        </p:spPr>
      </p:pic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42114B20-4C79-7924-2862-A42A9A156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How Well Does it Work? Experimental Setup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9BBE8B39-AA43-36FD-69C6-96B92051C8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10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B1963A8E-696B-1AE2-5E7D-1E300FA6F41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74CC40BD-CE96-28DA-65DD-6EF722D6F559}"/>
              </a:ext>
            </a:extLst>
          </p:cNvPr>
          <p:cNvSpPr txBox="1">
            <a:spLocks/>
          </p:cNvSpPr>
          <p:nvPr/>
        </p:nvSpPr>
        <p:spPr>
          <a:xfrm>
            <a:off x="614251" y="1855334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MNIST HDR and MNIST Fashion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Convolutional + fully connected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885D4-AB08-3A61-E089-368A49096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710" y="2036763"/>
            <a:ext cx="2862618" cy="2756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EC1F9-B5EC-6627-24F2-5C172D7E0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2963" y="4100249"/>
            <a:ext cx="2897934" cy="2557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EA48870E-F901-C0B8-BAF5-E33E2B92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0077C6A3-A99D-A11A-A810-7B997943BE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Accuracy: Fixed Forget Rate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3FE7493A-63DD-67CE-4D18-C4E6F456FC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11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A12E69E8-A589-D260-4FEC-C1F6732B54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pic>
        <p:nvPicPr>
          <p:cNvPr id="3" name="Picture 2" descr="A graph of a line graph&#10;&#10;AI-generated content may be incorrect.">
            <a:extLst>
              <a:ext uri="{FF2B5EF4-FFF2-40B4-BE49-F238E27FC236}">
                <a16:creationId xmlns:a16="http://schemas.microsoft.com/office/drawing/2014/main" id="{9F590316-0CFC-F797-D7D6-942D26DD6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250" y="2287851"/>
            <a:ext cx="5842000" cy="4381500"/>
          </a:xfrm>
          <a:prstGeom prst="rect">
            <a:avLst/>
          </a:prstGeom>
        </p:spPr>
      </p:pic>
      <p:pic>
        <p:nvPicPr>
          <p:cNvPr id="6" name="Picture 5" descr="A graph of a line and a line&#10;&#10;AI-generated content may be incorrect.">
            <a:extLst>
              <a:ext uri="{FF2B5EF4-FFF2-40B4-BE49-F238E27FC236}">
                <a16:creationId xmlns:a16="http://schemas.microsoft.com/office/drawing/2014/main" id="{0FD16480-3B3B-916C-1532-2A0962D94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64" y="2287851"/>
            <a:ext cx="5842000" cy="438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080ED-F2E8-9651-625A-888CAF2B354C}"/>
              </a:ext>
            </a:extLst>
          </p:cNvPr>
          <p:cNvSpPr txBox="1"/>
          <p:nvPr/>
        </p:nvSpPr>
        <p:spPr>
          <a:xfrm>
            <a:off x="2893326" y="66693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Digit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A7310-D9AD-89BC-985F-C7D2739D9B29}"/>
              </a:ext>
            </a:extLst>
          </p:cNvPr>
          <p:cNvSpPr txBox="1"/>
          <p:nvPr/>
        </p:nvSpPr>
        <p:spPr>
          <a:xfrm>
            <a:off x="9567737" y="6669351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Fashion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469D9-2E90-1691-7ECD-EA2EFBE4E397}"/>
              </a:ext>
            </a:extLst>
          </p:cNvPr>
          <p:cNvSpPr txBox="1"/>
          <p:nvPr/>
        </p:nvSpPr>
        <p:spPr>
          <a:xfrm>
            <a:off x="4624256" y="1549187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Learning-forgetting curves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7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79A4C6EC-2B9C-6DBC-F900-DB8A8115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D9B30070-9EAC-5AE7-86A0-C71E162E48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Accuracy: Varying Forgetting Rate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FEC09068-5406-5528-A405-1B44A6C5F8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12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B64F726A-93C6-AC1D-F0EA-EA4E17692D3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907CF-1C04-4BC9-1064-43923337CA4C}"/>
              </a:ext>
            </a:extLst>
          </p:cNvPr>
          <p:cNvSpPr txBox="1"/>
          <p:nvPr/>
        </p:nvSpPr>
        <p:spPr>
          <a:xfrm>
            <a:off x="2361063" y="6073254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Forget 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69509-3DF8-2F4B-E5D1-DC8E97F6E3E6}"/>
              </a:ext>
            </a:extLst>
          </p:cNvPr>
          <p:cNvSpPr txBox="1"/>
          <p:nvPr/>
        </p:nvSpPr>
        <p:spPr>
          <a:xfrm>
            <a:off x="9403307" y="6059606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Forget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90A7E-F207-8E2F-66F8-5201875FB9B1}"/>
              </a:ext>
            </a:extLst>
          </p:cNvPr>
          <p:cNvSpPr txBox="1"/>
          <p:nvPr/>
        </p:nvSpPr>
        <p:spPr>
          <a:xfrm>
            <a:off x="3930556" y="1549187"/>
            <a:ext cx="6169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Learning-forgetting curves for MNIST Fashion</a:t>
            </a:r>
          </a:p>
        </p:txBody>
      </p:sp>
      <p:pic>
        <p:nvPicPr>
          <p:cNvPr id="14" name="Picture 13" descr="A group of graphs showing different types of graphs&#10;&#10;AI-generated content may be incorrect.">
            <a:extLst>
              <a:ext uri="{FF2B5EF4-FFF2-40B4-BE49-F238E27FC236}">
                <a16:creationId xmlns:a16="http://schemas.microsoft.com/office/drawing/2014/main" id="{935D5DED-0003-0794-F8B2-2F05AFC4E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15" y="2344177"/>
            <a:ext cx="4943930" cy="3729076"/>
          </a:xfrm>
          <a:prstGeom prst="rect">
            <a:avLst/>
          </a:prstGeom>
        </p:spPr>
      </p:pic>
      <p:pic>
        <p:nvPicPr>
          <p:cNvPr id="16" name="Picture 15" descr="A group of graphs with different colored lines&#10;&#10;AI-generated content may be incorrect.">
            <a:extLst>
              <a:ext uri="{FF2B5EF4-FFF2-40B4-BE49-F238E27FC236}">
                <a16:creationId xmlns:a16="http://schemas.microsoft.com/office/drawing/2014/main" id="{F57497AE-73E7-D98E-557C-33BD0FACB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456" y="2330531"/>
            <a:ext cx="4943929" cy="3729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E8582C-54C6-DEA8-383E-05F1E351BA5A}"/>
              </a:ext>
            </a:extLst>
          </p:cNvPr>
          <p:cNvSpPr txBox="1"/>
          <p:nvPr/>
        </p:nvSpPr>
        <p:spPr>
          <a:xfrm>
            <a:off x="646908" y="6486046"/>
            <a:ext cx="3908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Rank Forgetting works best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7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78CC2D32-7C16-37B6-EA30-DB51C04A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9A28471-6BD7-AC00-F484-F9DF45B75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338459"/>
            <a:ext cx="6054436" cy="5708469"/>
          </a:xfrm>
          <a:prstGeom prst="rect">
            <a:avLst/>
          </a:prstGeom>
        </p:spPr>
      </p:pic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49000CDB-527C-15ED-A935-9E2959D45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Experimental Results: MIA on Fixed Forgetting Rate 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AA289D31-DF28-EAEA-AAA1-7E4DD09C42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13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BD8C8292-FE0E-C36F-7DA3-2D37ED2F3B0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18" name="Google Shape;184;g1e415644c27_0_3">
            <a:extLst>
              <a:ext uri="{FF2B5EF4-FFF2-40B4-BE49-F238E27FC236}">
                <a16:creationId xmlns:a16="http://schemas.microsoft.com/office/drawing/2014/main" id="{AB6F3FE8-A283-5C94-F7FE-69A6E113A38D}"/>
              </a:ext>
            </a:extLst>
          </p:cNvPr>
          <p:cNvSpPr txBox="1">
            <a:spLocks/>
          </p:cNvSpPr>
          <p:nvPr/>
        </p:nvSpPr>
        <p:spPr>
          <a:xfrm>
            <a:off x="346837" y="1338459"/>
            <a:ext cx="5888149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Accuracy vs MIA score over time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MIA score = 0.5 is “ideal”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Optimal positions: high accuracy, MIA score close to 0.5 on forget 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3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693C8E93-2F5F-11C7-C5B5-F5BAF164D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6D2FEDE9-27AD-E3BD-1FC2-9DF7247F7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MIA on Varying  (Rank) Forgetting Rate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BB66CABB-10C9-EBAD-3DC4-6FC338DC1E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14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B1B8EBAF-EAA1-4828-C7EF-3175B5812EE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18" name="Google Shape;184;g1e415644c27_0_3">
            <a:extLst>
              <a:ext uri="{FF2B5EF4-FFF2-40B4-BE49-F238E27FC236}">
                <a16:creationId xmlns:a16="http://schemas.microsoft.com/office/drawing/2014/main" id="{21755D76-F0A0-E598-CB8B-EA9310D49621}"/>
              </a:ext>
            </a:extLst>
          </p:cNvPr>
          <p:cNvSpPr txBox="1">
            <a:spLocks/>
          </p:cNvSpPr>
          <p:nvPr/>
        </p:nvSpPr>
        <p:spPr>
          <a:xfrm>
            <a:off x="346837" y="1338459"/>
            <a:ext cx="5888149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Accuracy vs MIA score over time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MIA score = 0.5 is “ideal”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Optimal positions: high accuracy, MIA score close to 0.5 on forget set</a:t>
            </a:r>
          </a:p>
        </p:txBody>
      </p:sp>
      <p:pic>
        <p:nvPicPr>
          <p:cNvPr id="3" name="Picture 2" descr="A graph of a graph of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2D0DF558-4A64-1B37-1BC5-E7884A2F3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014" y="1483147"/>
            <a:ext cx="5778500" cy="549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7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A17EA85A-DB47-5ACE-83E8-B0E0B5CF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8DF8F98F-B5F6-4DD5-AF12-B4222CAEE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MIA on Baseline (full retraining)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C643D698-4EFC-0030-B0D0-40F33F1538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15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B6671F09-8EBC-3072-53B8-EC82D10BD9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2" name="Google Shape;184;g1e415644c27_0_3">
            <a:extLst>
              <a:ext uri="{FF2B5EF4-FFF2-40B4-BE49-F238E27FC236}">
                <a16:creationId xmlns:a16="http://schemas.microsoft.com/office/drawing/2014/main" id="{35FDC1E9-C504-9365-DFCB-6797F3F8CF4D}"/>
              </a:ext>
            </a:extLst>
          </p:cNvPr>
          <p:cNvSpPr txBox="1">
            <a:spLocks/>
          </p:cNvSpPr>
          <p:nvPr/>
        </p:nvSpPr>
        <p:spPr>
          <a:xfrm>
            <a:off x="346837" y="1338459"/>
            <a:ext cx="5888149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Accuracy vs MIA score over time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MIA score = 0.5 is “ideal”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Optimal positions: high accuracy, MIA score close to 0.5 on forget set</a:t>
            </a:r>
          </a:p>
        </p:txBody>
      </p:sp>
      <p:pic>
        <p:nvPicPr>
          <p:cNvPr id="5" name="Picture 4" descr="A graph of performance and performance&#10;&#10;AI-generated content may be incorrect.">
            <a:extLst>
              <a:ext uri="{FF2B5EF4-FFF2-40B4-BE49-F238E27FC236}">
                <a16:creationId xmlns:a16="http://schemas.microsoft.com/office/drawing/2014/main" id="{8B7D4176-28FE-3D86-3A40-5E38772F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368" y="1608041"/>
            <a:ext cx="5778500" cy="523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3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389A2C99-877E-3714-C3E9-F8D375B35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ECCDF4D6-D140-765F-4300-E10519283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Discussion / Limitations / Future Work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204B462A-D0AF-552D-1354-70113FE84F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16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14F666B4-11C3-DD25-18AA-BCC84FA12CE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C8FB1BD6-1115-4538-1294-F9D6138DF94A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11424562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ML inspired in nature can be useful, but machines do not work as brains</a:t>
            </a:r>
          </a:p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The over-forgetting phenomenon: forgetting too much</a:t>
            </a:r>
          </a:p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No formal guarantees on accuracy or required epochs</a:t>
            </a:r>
          </a:p>
          <a:p>
            <a:pPr marL="63183" indent="0">
              <a:lnSpc>
                <a:spcPct val="170000"/>
              </a:lnSpc>
              <a:spcBef>
                <a:spcPts val="1000"/>
              </a:spcBef>
              <a:buSzPts val="2605"/>
            </a:pPr>
            <a:r>
              <a:rPr lang="en-GB" sz="2605" noProof="1"/>
              <a:t>Future Work:</a:t>
            </a:r>
          </a:p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Other Varying Forget Rate methods</a:t>
            </a:r>
          </a:p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Scale beyond MNIST</a:t>
            </a:r>
          </a:p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2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17909F4D-B472-ADAB-F46C-33C65004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60586875-7880-2DF9-B60E-BD9FC24240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Concluding Remarks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1F788ABC-9AC2-F9E7-EB12-965DCBD6B9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17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0C721090-89EB-978D-652C-B853F19CF0A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E895188F-9C6A-5263-3C4A-040F3947F258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11424562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Machine Unlearning is the problem of efficiently “forgetting” training data.</a:t>
            </a:r>
          </a:p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Forgetting Neural Networks dampen the signal of concrete neurons</a:t>
            </a:r>
          </a:p>
          <a:p>
            <a:pPr marL="916778" lvl="1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By targeting the neurons most activated by the data to forget, FNNs can be an efficient method for machine unlearning</a:t>
            </a:r>
          </a:p>
          <a:p>
            <a:pPr marL="916778" lvl="1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After ~20 epochs, accuracy over 95% with MIA score close to 0.5 on MNIST Digit and Fashion.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82211-AC9C-550F-FA4A-258BEC48BF3E}"/>
              </a:ext>
            </a:extLst>
          </p:cNvPr>
          <p:cNvSpPr txBox="1"/>
          <p:nvPr/>
        </p:nvSpPr>
        <p:spPr>
          <a:xfrm>
            <a:off x="0" y="6982247"/>
            <a:ext cx="12516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This work has been supported by the European Research Council under Grant No.: ERC-2020-AdG 101020093. </a:t>
            </a:r>
          </a:p>
        </p:txBody>
      </p:sp>
      <p:pic>
        <p:nvPicPr>
          <p:cNvPr id="3" name="Picture 2" descr="A blue flag with yellow stars in the center&#10;&#10;Description automatically generated">
            <a:extLst>
              <a:ext uri="{FF2B5EF4-FFF2-40B4-BE49-F238E27FC236}">
                <a16:creationId xmlns:a16="http://schemas.microsoft.com/office/drawing/2014/main" id="{EF7ECC72-A3E9-77E2-0273-2B49BE3A0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95" y="7005766"/>
            <a:ext cx="403219" cy="269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4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69D961F3-4BDE-B00E-8C93-1A06FD7A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117E8F49-8FA9-B026-961B-6234CD5FBA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Motivation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8F427AEC-25DC-5C4D-A35C-D6B1E41D9B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2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A7BD8F00-3531-7397-7638-EF50A9F227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2D0ED1B9-6850-AB2B-2D50-D7957595DFAD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p:sp>
        <p:nvSpPr>
          <p:cNvPr id="11" name="Google Shape;184;g1e415644c27_0_3">
            <a:extLst>
              <a:ext uri="{FF2B5EF4-FFF2-40B4-BE49-F238E27FC236}">
                <a16:creationId xmlns:a16="http://schemas.microsoft.com/office/drawing/2014/main" id="{C6616E0C-F1BD-1AE1-7599-37DC3F2355E0}"/>
              </a:ext>
            </a:extLst>
          </p:cNvPr>
          <p:cNvSpPr txBox="1">
            <a:spLocks/>
          </p:cNvSpPr>
          <p:nvPr/>
        </p:nvSpPr>
        <p:spPr>
          <a:xfrm>
            <a:off x="743992" y="1566477"/>
            <a:ext cx="11424562" cy="443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2017: Forgetting Neural are first described, inspired by early findings about memory in humans, with no clear use </a:t>
            </a:r>
            <a:r>
              <a:rPr lang="en-AT" sz="2800" dirty="0"/>
              <a:t>📖</a:t>
            </a:r>
            <a:r>
              <a:rPr lang="en-GB" sz="2605" noProof="1"/>
              <a:t>.</a:t>
            </a:r>
          </a:p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GB" sz="2605" noProof="1"/>
              <a:t>Early 2020’s: Machine Unlearning becomes a popular problem</a:t>
            </a:r>
          </a:p>
          <a:p>
            <a:pPr marL="63183" indent="0">
              <a:lnSpc>
                <a:spcPct val="170000"/>
              </a:lnSpc>
              <a:spcBef>
                <a:spcPts val="1000"/>
              </a:spcBef>
              <a:buSzPts val="2605"/>
            </a:pPr>
            <a:r>
              <a:rPr lang="en-GB" sz="2605" noProof="1"/>
              <a:t>“The hammer before the nail”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CCAD8-E70D-927B-212E-0A810B0A6D9B}"/>
              </a:ext>
            </a:extLst>
          </p:cNvPr>
          <p:cNvSpPr txBox="1"/>
          <p:nvPr/>
        </p:nvSpPr>
        <p:spPr>
          <a:xfrm>
            <a:off x="307455" y="6972979"/>
            <a:ext cx="1283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Cano, Sarma, Subirana, </a:t>
            </a:r>
            <a:r>
              <a:rPr lang="en-AT" sz="1800" i="1" dirty="0"/>
              <a:t>Theory of Intelligence with Forgetting. </a:t>
            </a:r>
            <a:r>
              <a:rPr lang="en-AT" sz="1800" dirty="0"/>
              <a:t>MIT CBMM Memo no. 71.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9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09B15289-14D7-62FC-7E1D-4375C299B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24619946-D723-925E-72B2-5C57ADCDD9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The Machine Unlearning Problem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16E7224C-CE85-E735-50C6-0DE1E2EBEC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3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F3673AAE-DF45-7F17-6269-81EEBC98E81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E87E7F46-5650-60C4-C3BE-1D2B064FECC4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84;g1e415644c27_0_3">
                <a:extLst>
                  <a:ext uri="{FF2B5EF4-FFF2-40B4-BE49-F238E27FC236}">
                    <a16:creationId xmlns:a16="http://schemas.microsoft.com/office/drawing/2014/main" id="{EF2F7223-6D0B-5ACD-299E-1699998296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992" y="1566477"/>
                <a:ext cx="11424562" cy="5228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605" noProof="1"/>
                  <a:t> : training algorithm (possibly randomized)</a:t>
                </a:r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5" noProof="1"/>
                  <a:t> dataset, </a:t>
                </a: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605" noProof="1"/>
                  <a:t>, where </a:t>
                </a: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605" noProof="1"/>
                  <a:t> is the retain set and </a:t>
                </a: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605" noProof="1"/>
                  <a:t> the forget set</a:t>
                </a:r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sz="2605" noProof="1"/>
                  <a:t> is the original model,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5" noProof="1"/>
                  <a:t> is the perfect unlearning model</a:t>
                </a:r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Unlearning produces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5" noProof="1"/>
                  <a:t>, with the following two goals:</a:t>
                </a:r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Utility: Performance on the distribution of </a:t>
                </a: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605" noProof="1"/>
                  <a:t> is retained</a:t>
                </a:r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Unlearning: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5" noProof="1"/>
                  <a:t> contains no information about </a:t>
                </a: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605" noProof="1"/>
                  <a:t>  </a:t>
                </a:r>
              </a:p>
            </p:txBody>
          </p:sp>
        </mc:Choice>
        <mc:Fallback xmlns="">
          <p:sp>
            <p:nvSpPr>
              <p:cNvPr id="2" name="Google Shape;184;g1e415644c27_0_3">
                <a:extLst>
                  <a:ext uri="{FF2B5EF4-FFF2-40B4-BE49-F238E27FC236}">
                    <a16:creationId xmlns:a16="http://schemas.microsoft.com/office/drawing/2014/main" id="{EF2F7223-6D0B-5ACD-299E-169999829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2" y="1566477"/>
                <a:ext cx="11424562" cy="5228218"/>
              </a:xfrm>
              <a:prstGeom prst="rect">
                <a:avLst/>
              </a:prstGeom>
              <a:blipFill>
                <a:blip r:embed="rId4"/>
                <a:stretch>
                  <a:fillRect l="-1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23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BE68143E-D5A7-F32B-C65A-82390C014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DFA463DF-0C2F-5F40-144C-52B4A8BC1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Membership Inference Attacks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2D5316C8-76C1-196A-6EE8-D084CDB9EC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4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A7B47E68-05EB-BF92-F732-89C042E684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D32E95BC-B979-B4B2-0C61-C7B150AFC85B}"/>
              </a:ext>
            </a:extLst>
          </p:cNvPr>
          <p:cNvSpPr txBox="1">
            <a:spLocks/>
          </p:cNvSpPr>
          <p:nvPr/>
        </p:nvSpPr>
        <p:spPr>
          <a:xfrm>
            <a:off x="729925" y="3122028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endParaRPr lang="en-GB" sz="2605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84;g1e415644c27_0_3">
                <a:extLst>
                  <a:ext uri="{FF2B5EF4-FFF2-40B4-BE49-F238E27FC236}">
                    <a16:creationId xmlns:a16="http://schemas.microsoft.com/office/drawing/2014/main" id="{58192A9E-67CD-EB94-2D14-A8797BB30C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992" y="1566477"/>
                <a:ext cx="11424562" cy="5228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63183" indent="0">
                  <a:lnSpc>
                    <a:spcPct val="170000"/>
                  </a:lnSpc>
                  <a:spcBef>
                    <a:spcPts val="1000"/>
                  </a:spcBef>
                  <a:buSzPts val="2605"/>
                </a:pPr>
                <a:r>
                  <a:rPr lang="en-GB" sz="2605" noProof="1"/>
                  <a:t>We evaluate unlearning through membership inference attack (MIA)</a:t>
                </a:r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Adversary has black box access to trained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GB" sz="2605" noProof="1"/>
                  <a:t>, and has to learn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605" noProof="1"/>
                  <a:t>.</a:t>
                </a:r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Loss-based MIA: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5" b="0" i="0" noProof="1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5" b="0" i="0" noProof="1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</m:e>
                        </m:func>
                        <m:r>
                          <a:rPr lang="en-US" sz="2605" i="1" noProof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605" i="1" noProof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| (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func>
                          <m:funcPr>
                            <m:ctrlPr>
                              <a:rPr lang="en-US" sz="2605" i="1" noProof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5" noProof="1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[</m:t>
                            </m:r>
                          </m:e>
                        </m:func>
                        <m:r>
                          <a:rPr lang="en-US" sz="2605" i="1" noProof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605" i="1" noProof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5" i="1" noProof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605" i="1" noProof="1">
                            <a:latin typeface="Cambria Math" panose="02040503050406030204" pitchFamily="18" charset="0"/>
                          </a:rPr>
                          <m:t>| </m:t>
                        </m:r>
                        <m:d>
                          <m:dPr>
                            <m:ctrlPr>
                              <a:rPr lang="en-US" sz="2605" i="1" noProof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5" i="1" noProof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605" i="1" noProof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GB" sz="2605" noProof="1"/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5" b="0" i="0" noProof="1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n-GB" sz="2605" noProof="1"/>
                  <a:t> </a:t>
                </a:r>
                <a:r>
                  <a:rPr lang="en-GB" sz="2605" noProof="1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𝐹</m:t>
                    </m:r>
                  </m:oMath>
                </a14:m>
                <a:endParaRPr lang="en-GB" sz="2605" noProof="1"/>
              </a:p>
              <a:p>
                <a:pPr marL="63183" indent="0">
                  <a:lnSpc>
                    <a:spcPct val="170000"/>
                  </a:lnSpc>
                  <a:spcBef>
                    <a:spcPts val="1000"/>
                  </a:spcBef>
                  <a:buSzPts val="2605"/>
                </a:pPr>
                <a:endParaRPr lang="en-GB" sz="2605" noProof="1"/>
              </a:p>
            </p:txBody>
          </p:sp>
        </mc:Choice>
        <mc:Fallback xmlns="">
          <p:sp>
            <p:nvSpPr>
              <p:cNvPr id="2" name="Google Shape;184;g1e415644c27_0_3">
                <a:extLst>
                  <a:ext uri="{FF2B5EF4-FFF2-40B4-BE49-F238E27FC236}">
                    <a16:creationId xmlns:a16="http://schemas.microsoft.com/office/drawing/2014/main" id="{58192A9E-67CD-EB94-2D14-A8797BB30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2" y="1566477"/>
                <a:ext cx="11424562" cy="5228218"/>
              </a:xfrm>
              <a:prstGeom prst="rect">
                <a:avLst/>
              </a:prstGeom>
              <a:blipFill>
                <a:blip r:embed="rId4"/>
                <a:stretch>
                  <a:fillRect l="-1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32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056BB6E5-BC1F-9A01-9C2B-65474F15B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F3A27-936F-92EF-0571-CDE442BC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258" y="1009188"/>
            <a:ext cx="3923542" cy="2992379"/>
          </a:xfrm>
          <a:prstGeom prst="rect">
            <a:avLst/>
          </a:prstGeom>
        </p:spPr>
      </p:pic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1895D61D-CA90-F424-3931-9B35379CA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Forgetting Neural Networks (FNN)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EA60FED9-A2C4-40FB-52CA-32D2B572AA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C5343EAA-ECEF-38F6-CD32-5089AFF1D5E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84;g1e415644c27_0_3">
                <a:extLst>
                  <a:ext uri="{FF2B5EF4-FFF2-40B4-BE49-F238E27FC236}">
                    <a16:creationId xmlns:a16="http://schemas.microsoft.com/office/drawing/2014/main" id="{2E733A1E-B8A7-19B2-B011-150166E432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251" y="2192139"/>
                <a:ext cx="8809859" cy="3888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Inspired on Ebbinghaus forgetting curve (late 1800’s)</a:t>
                </a:r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Idea: add dampening factors to the NN parameters</a:t>
                </a:r>
              </a:p>
              <a:p>
                <a:pPr marL="63183" indent="0">
                  <a:lnSpc>
                    <a:spcPct val="170000"/>
                  </a:lnSpc>
                  <a:spcBef>
                    <a:spcPts val="1000"/>
                  </a:spcBef>
                  <a:buSzPts val="2605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5" b="0" i="0" noProof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605" b="0" i="1" noProof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5" b="0" i="1" noProof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5" b="0" i="1" noProof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605" b="0" i="1" noProof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5" b="0" i="1" noProof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605" b="0" i="1" noProof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5" b="1" i="1" noProof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605" b="1" i="1" noProof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5" b="1" i="1" noProof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605" b="1" i="1" noProof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5" noProof="1"/>
                  <a:t>, with  </a:t>
                </a:r>
                <a14:m>
                  <m:oMath xmlns:m="http://schemas.openxmlformats.org/officeDocument/2006/math"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endParaRPr lang="en-GB" sz="2605" noProof="1"/>
              </a:p>
            </p:txBody>
          </p:sp>
        </mc:Choice>
        <mc:Fallback xmlns="">
          <p:sp>
            <p:nvSpPr>
              <p:cNvPr id="4" name="Google Shape;184;g1e415644c27_0_3">
                <a:extLst>
                  <a:ext uri="{FF2B5EF4-FFF2-40B4-BE49-F238E27FC236}">
                    <a16:creationId xmlns:a16="http://schemas.microsoft.com/office/drawing/2014/main" id="{2E733A1E-B8A7-19B2-B011-150166E4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1" y="2192139"/>
                <a:ext cx="8809859" cy="3888373"/>
              </a:xfrm>
              <a:prstGeom prst="rect">
                <a:avLst/>
              </a:prstGeom>
              <a:blipFill>
                <a:blip r:embed="rId5"/>
                <a:stretch>
                  <a:fillRect l="-1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62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84D8C390-59F1-2E3E-25CD-43D3FB9F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482328BF-8DE0-AD68-C800-D910A682B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Targetting What to Forget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A9AD7E74-3ACE-6733-5FF7-58E52C59C8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6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50085624-E667-735E-4653-C1FDA7AD43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84;g1e415644c27_0_3">
                <a:extLst>
                  <a:ext uri="{FF2B5EF4-FFF2-40B4-BE49-F238E27FC236}">
                    <a16:creationId xmlns:a16="http://schemas.microsoft.com/office/drawing/2014/main" id="{8FD0AB6F-D21B-ED43-6213-326EB0C027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251" y="2192139"/>
                <a:ext cx="11939111" cy="3888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If you dampen everything, then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605" b="0" i="0" noProof="1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d>
                          <m:dPr>
                            <m:begChr m:val="{"/>
                            <m:endChr m:val="}"/>
                            <m:ctrlP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e>
                        </m:d>
                      </m:lim>
                    </m:limLow>
                    <m:r>
                      <m:rPr>
                        <m:sty m:val="p"/>
                      </m:rPr>
                      <a:rPr lang="en-US" sz="2605" b="0" i="0" noProof="1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605" noProof="1"/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605" noProof="1"/>
                  <a:t>Idea: dampen neurons based on their activation on the forget set</a:t>
                </a:r>
              </a:p>
              <a:p>
                <a:pPr marL="63183" indent="0">
                  <a:lnSpc>
                    <a:spcPct val="170000"/>
                  </a:lnSpc>
                  <a:spcBef>
                    <a:spcPts val="1000"/>
                  </a:spcBef>
                  <a:buSzPts val="2605"/>
                </a:pPr>
                <a:r>
                  <a:rPr lang="en-GB" sz="2605" noProof="1"/>
                  <a:t>Activation level: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605" b="0" i="1" noProof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605" b="0" i="1" noProof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5" b="0" i="1" noProof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5" b="0" i="1" noProof="1" smtClean="0">
                            <a:latin typeface="Cambria Math" panose="02040503050406030204" pitchFamily="18" charset="0"/>
                          </a:rPr>
                          <m:t>))|</m:t>
                        </m:r>
                      </m:e>
                    </m:nary>
                  </m:oMath>
                </a14:m>
                <a:r>
                  <a:rPr lang="en-GB" sz="2605" noProof="1"/>
                  <a:t>  </a:t>
                </a:r>
              </a:p>
            </p:txBody>
          </p:sp>
        </mc:Choice>
        <mc:Fallback xmlns="">
          <p:sp>
            <p:nvSpPr>
              <p:cNvPr id="4" name="Google Shape;184;g1e415644c27_0_3">
                <a:extLst>
                  <a:ext uri="{FF2B5EF4-FFF2-40B4-BE49-F238E27FC236}">
                    <a16:creationId xmlns:a16="http://schemas.microsoft.com/office/drawing/2014/main" id="{8FD0AB6F-D21B-ED43-6213-326EB0C02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1" y="2192139"/>
                <a:ext cx="11939111" cy="3888373"/>
              </a:xfrm>
              <a:prstGeom prst="rect">
                <a:avLst/>
              </a:prstGeom>
              <a:blipFill>
                <a:blip r:embed="rId4"/>
                <a:stretch>
                  <a:fillRect l="-1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58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5F7BF85C-4F0E-B2F8-EBF7-D5B68BFD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F8D1605E-9F5F-5CF1-444C-FE18BB17F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Targeting Where to Forget (Forgetting Layers)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61AA403D-27A0-EAC7-E43D-4507F8DBAA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7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2FD54A4B-0B4C-F328-6B7A-785B31B970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4" name="Google Shape;184;g1e415644c27_0_3">
            <a:extLst>
              <a:ext uri="{FF2B5EF4-FFF2-40B4-BE49-F238E27FC236}">
                <a16:creationId xmlns:a16="http://schemas.microsoft.com/office/drawing/2014/main" id="{910DA49A-D86B-072C-FBB9-D2320628C77A}"/>
              </a:ext>
            </a:extLst>
          </p:cNvPr>
          <p:cNvSpPr txBox="1">
            <a:spLocks/>
          </p:cNvSpPr>
          <p:nvPr/>
        </p:nvSpPr>
        <p:spPr>
          <a:xfrm>
            <a:off x="614251" y="1855334"/>
            <a:ext cx="10080315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Forgetting all layers uniformly may be too much</a:t>
            </a:r>
          </a:p>
          <a:p>
            <a:pPr marL="457200" indent="-394017">
              <a:lnSpc>
                <a:spcPct val="170000"/>
              </a:lnSpc>
              <a:spcBef>
                <a:spcPts val="1000"/>
              </a:spcBef>
              <a:buSzPts val="2605"/>
              <a:buFont typeface="Arial"/>
              <a:buChar char="●"/>
            </a:pPr>
            <a:r>
              <a:rPr lang="en-GB" sz="2605" noProof="1"/>
              <a:t>Forgetting is targeted to the last connected layers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4A85B-682A-1856-F770-B151241F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10" y="3494517"/>
            <a:ext cx="5504219" cy="335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4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9754E36F-AE62-9841-AFBF-747A3FA2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00AC46AF-A014-A277-6859-BDBFC169B2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Targeting Where to Forget (Forgetting Rate Variants)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16138C60-A121-051E-EFED-EA82FCFF32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8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C117FBFF-4B77-3627-06A4-24CB2115AF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84;g1e415644c27_0_3">
                <a:extLst>
                  <a:ext uri="{FF2B5EF4-FFF2-40B4-BE49-F238E27FC236}">
                    <a16:creationId xmlns:a16="http://schemas.microsoft.com/office/drawing/2014/main" id="{EE734A58-EC8C-F1BC-5311-4FC62455B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277" y="1566477"/>
                <a:ext cx="11939111" cy="52983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63183" indent="0">
                  <a:lnSpc>
                    <a:spcPct val="170000"/>
                  </a:lnSpc>
                  <a:spcBef>
                    <a:spcPts val="1000"/>
                  </a:spcBef>
                  <a:buSzPts val="2605"/>
                </a:pPr>
                <a:r>
                  <a:rPr lang="en-GB" sz="2200" noProof="1"/>
                  <a:t>Forgetting neuron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noProof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noProof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200" b="0" i="1" noProof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noProof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200" b="0" i="1" noProof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noProof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200" b="0" i="1" noProof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sz="2200" b="0" i="1" noProof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200" b="0" i="1" noProof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noProof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200" b="0" i="1" noProof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ctrlPr>
                          <a:rPr lang="en-US" sz="2200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200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noProof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noProof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noProof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noProof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200" b="1" i="1" noProof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noProof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200" b="1" i="1" noProof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noProof="1"/>
                  <a:t>, with  </a:t>
                </a:r>
                <a14:m>
                  <m:oMath xmlns:m="http://schemas.openxmlformats.org/officeDocument/2006/math"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200" b="0" i="1" noProof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b="0" i="1" noProof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endParaRPr lang="en-GB" sz="2200" noProof="1"/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200" noProof="1"/>
                  <a:t>Fixed forgetting rate (FFR): Forgetting everything at the same time</a:t>
                </a:r>
              </a:p>
              <a:p>
                <a:pPr marL="520383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200" noProof="1"/>
                  <a:t>Varying forgetting rate (VFR): Apply different forgetting rate </a:t>
                </a:r>
                <a14:m>
                  <m:oMath xmlns:m="http://schemas.openxmlformats.org/officeDocument/2006/math"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noProof="1"/>
                  <a:t> according to activation levels. Four variants:</a:t>
                </a:r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200" b="1" noProof="1"/>
                  <a:t>Rank forget rate</a:t>
                </a:r>
                <a:r>
                  <a:rPr lang="en-GB" sz="2200" noProof="1"/>
                  <a:t>: the j-th most activated neuron forgets proportional to j</a:t>
                </a:r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200" b="1" noProof="1"/>
                  <a:t>Top N</a:t>
                </a:r>
                <a:r>
                  <a:rPr lang="en-GB" sz="2200" noProof="1"/>
                  <a:t>: the N most activated neurons forget with a fixed rate </a:t>
                </a:r>
                <a14:m>
                  <m:oMath xmlns:m="http://schemas.openxmlformats.org/officeDocument/2006/math">
                    <m:r>
                      <a:rPr lang="en-US" sz="2200" b="0" i="1" noProof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GB" sz="2200" noProof="1"/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200" b="1" noProof="1"/>
                  <a:t>Fixed order forget rate</a:t>
                </a:r>
                <a:r>
                  <a:rPr lang="en-GB" sz="2200" noProof="1"/>
                  <a:t>: pre-defined forget rate, fixed before execution</a:t>
                </a:r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r>
                  <a:rPr lang="en-GB" sz="2200" b="1" noProof="1"/>
                  <a:t>Random</a:t>
                </a:r>
                <a:r>
                  <a:rPr lang="en-GB" sz="2200" noProof="1"/>
                  <a:t>:  forget rates are randomised </a:t>
                </a:r>
              </a:p>
              <a:p>
                <a:pPr marL="979961" lvl="1" indent="-457200">
                  <a:lnSpc>
                    <a:spcPct val="170000"/>
                  </a:lnSpc>
                  <a:spcBef>
                    <a:spcPts val="1000"/>
                  </a:spcBef>
                  <a:buSzPts val="2605"/>
                  <a:buFont typeface="Arial" panose="020B0604020202020204" pitchFamily="34" charset="0"/>
                  <a:buChar char="•"/>
                </a:pPr>
                <a:endParaRPr lang="en-GB" sz="2605" noProof="1"/>
              </a:p>
            </p:txBody>
          </p:sp>
        </mc:Choice>
        <mc:Fallback xmlns="">
          <p:sp>
            <p:nvSpPr>
              <p:cNvPr id="4" name="Google Shape;184;g1e415644c27_0_3">
                <a:extLst>
                  <a:ext uri="{FF2B5EF4-FFF2-40B4-BE49-F238E27FC236}">
                    <a16:creationId xmlns:a16="http://schemas.microsoft.com/office/drawing/2014/main" id="{EE734A58-EC8C-F1BC-5311-4FC62455B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7" y="1566477"/>
                <a:ext cx="11939111" cy="5298347"/>
              </a:xfrm>
              <a:prstGeom prst="rect">
                <a:avLst/>
              </a:prstGeom>
              <a:blipFill>
                <a:blip r:embed="rId4"/>
                <a:stretch>
                  <a:fillRect l="-1063" b="-59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78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4334CEDC-925D-F4D7-E592-BD6CB01E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6DED6-8320-23C0-8EA7-BCCB7BE2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153" y="1123814"/>
            <a:ext cx="5278366" cy="5540217"/>
          </a:xfrm>
          <a:prstGeom prst="rect">
            <a:avLst/>
          </a:prstGeom>
        </p:spPr>
      </p:pic>
      <p:sp>
        <p:nvSpPr>
          <p:cNvPr id="307" name="Google Shape;307;g1bc33dc2a88_0_0">
            <a:extLst>
              <a:ext uri="{FF2B5EF4-FFF2-40B4-BE49-F238E27FC236}">
                <a16:creationId xmlns:a16="http://schemas.microsoft.com/office/drawing/2014/main" id="{3F6D8276-8C9F-FDB4-0F31-5B79D5915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en-GB" b="1" noProof="1"/>
              <a:t>Machine Unlearning Algorithm</a:t>
            </a:r>
            <a:endParaRPr lang="en-GB" noProof="1"/>
          </a:p>
        </p:txBody>
      </p:sp>
      <p:sp>
        <p:nvSpPr>
          <p:cNvPr id="311" name="Google Shape;311;g1bc33dc2a88_0_0">
            <a:extLst>
              <a:ext uri="{FF2B5EF4-FFF2-40B4-BE49-F238E27FC236}">
                <a16:creationId xmlns:a16="http://schemas.microsoft.com/office/drawing/2014/main" id="{5E92CD69-A4AC-C054-14F4-6DDABE5C77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en-GB" noProof="1" smtClean="0"/>
              <a:pPr/>
              <a:t>9</a:t>
            </a:fld>
            <a:endParaRPr lang="en-GB" noProof="1"/>
          </a:p>
        </p:txBody>
      </p:sp>
      <p:sp>
        <p:nvSpPr>
          <p:cNvPr id="312" name="Google Shape;312;g1bc33dc2a88_0_0">
            <a:extLst>
              <a:ext uri="{FF2B5EF4-FFF2-40B4-BE49-F238E27FC236}">
                <a16:creationId xmlns:a16="http://schemas.microsoft.com/office/drawing/2014/main" id="{9159C269-948B-6436-79D4-A79B4474DD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noProof="1"/>
              <a:t>Machine Unlearning using Forgetting Neural Networks						Filip Cano</a:t>
            </a:r>
          </a:p>
        </p:txBody>
      </p:sp>
      <p:sp>
        <p:nvSpPr>
          <p:cNvPr id="3" name="Google Shape;184;g1e415644c27_0_3">
            <a:extLst>
              <a:ext uri="{FF2B5EF4-FFF2-40B4-BE49-F238E27FC236}">
                <a16:creationId xmlns:a16="http://schemas.microsoft.com/office/drawing/2014/main" id="{168DDB40-AEAF-F197-74B7-E6729B788678}"/>
              </a:ext>
            </a:extLst>
          </p:cNvPr>
          <p:cNvSpPr txBox="1">
            <a:spLocks/>
          </p:cNvSpPr>
          <p:nvPr/>
        </p:nvSpPr>
        <p:spPr>
          <a:xfrm>
            <a:off x="614251" y="1713413"/>
            <a:ext cx="5513594" cy="38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20383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US" sz="2605" noProof="1"/>
              <a:t>Apply learning-unlearning bouts</a:t>
            </a:r>
          </a:p>
          <a:p>
            <a:pPr marL="979961" lvl="1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US" sz="2605" noProof="1"/>
              <a:t>Train on retain set</a:t>
            </a:r>
          </a:p>
          <a:p>
            <a:pPr marL="979961" lvl="1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US" sz="2605" noProof="1"/>
              <a:t>Calculate activations and apply forgetting</a:t>
            </a:r>
          </a:p>
          <a:p>
            <a:pPr marL="979961" lvl="1" indent="-457200">
              <a:lnSpc>
                <a:spcPct val="170000"/>
              </a:lnSpc>
              <a:spcBef>
                <a:spcPts val="1000"/>
              </a:spcBef>
              <a:buSzPts val="2605"/>
              <a:buFont typeface="Arial" panose="020B0604020202020204" pitchFamily="34" charset="0"/>
              <a:buChar char="•"/>
            </a:pPr>
            <a:r>
              <a:rPr lang="en-US" sz="2605" noProof="1"/>
              <a:t>Test MIA on forget set</a:t>
            </a:r>
            <a:endParaRPr lang="en-GB" sz="2605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8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3"/>
    </mc:Choice>
    <mc:Fallback xmlns="">
      <p:transition spd="slow" advTm="3150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heme/theme1.xml><?xml version="1.0" encoding="utf-8"?>
<a:theme xmlns:a="http://schemas.openxmlformats.org/drawingml/2006/main" name="TU Graz Standard">
  <a:themeElements>
    <a:clrScheme name="Custom 1">
      <a:dk1>
        <a:srgbClr val="0F0F0F"/>
      </a:dk1>
      <a:lt1>
        <a:srgbClr val="FFFFFF"/>
      </a:lt1>
      <a:dk2>
        <a:srgbClr val="5E5E5E"/>
      </a:dk2>
      <a:lt2>
        <a:srgbClr val="EEECE1"/>
      </a:lt2>
      <a:accent1>
        <a:srgbClr val="228A21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15884</TotalTime>
  <Words>975</Words>
  <Application>Microsoft Macintosh PowerPoint</Application>
  <PresentationFormat>Custom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 Math</vt:lpstr>
      <vt:lpstr>Calibri</vt:lpstr>
      <vt:lpstr>Wingdings</vt:lpstr>
      <vt:lpstr>Arial</vt:lpstr>
      <vt:lpstr>Helvetica</vt:lpstr>
      <vt:lpstr>TU Graz Standard</vt:lpstr>
      <vt:lpstr>Machine Unlearing using  Forgetting Neural Networks</vt:lpstr>
      <vt:lpstr>Motivation</vt:lpstr>
      <vt:lpstr>The Machine Unlearning Problem</vt:lpstr>
      <vt:lpstr>Membership Inference Attacks</vt:lpstr>
      <vt:lpstr>Forgetting Neural Networks (FNN)</vt:lpstr>
      <vt:lpstr>Targetting What to Forget</vt:lpstr>
      <vt:lpstr>Targeting Where to Forget (Forgetting Layers)</vt:lpstr>
      <vt:lpstr>Targeting Where to Forget (Forgetting Rate Variants)</vt:lpstr>
      <vt:lpstr>Machine Unlearning Algorithm</vt:lpstr>
      <vt:lpstr>How Well Does it Work? Experimental Setup</vt:lpstr>
      <vt:lpstr>Accuracy: Fixed Forget Rate</vt:lpstr>
      <vt:lpstr>Accuracy: Varying Forgetting Rate</vt:lpstr>
      <vt:lpstr>Experimental Results: MIA on Fixed Forgetting Rate </vt:lpstr>
      <vt:lpstr>MIA on Varying  (Rank) Forgetting Rate</vt:lpstr>
      <vt:lpstr>MIA on Baseline (full retraining)</vt:lpstr>
      <vt:lpstr>Discussion / Limitations / Future Work</vt:lpstr>
      <vt:lpstr>Concluding Remarks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Unlearning using Forgetting Neural Networks - ICAART 2026</dc:title>
  <dc:subject/>
  <dc:creator>Filip Cano</dc:creator>
  <cp:keywords/>
  <dc:description/>
  <cp:lastModifiedBy>Cano Cordoba, Filip</cp:lastModifiedBy>
  <cp:revision>42</cp:revision>
  <cp:lastPrinted>2025-01-17T16:40:08Z</cp:lastPrinted>
  <dcterms:created xsi:type="dcterms:W3CDTF">2015-08-27T14:41:22Z</dcterms:created>
  <dcterms:modified xsi:type="dcterms:W3CDTF">2026-03-05T12:35:41Z</dcterms:modified>
  <cp:category/>
</cp:coreProperties>
</file>