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87" r:id="rId3"/>
    <p:sldId id="295" r:id="rId4"/>
    <p:sldId id="288" r:id="rId5"/>
    <p:sldId id="289" r:id="rId6"/>
    <p:sldId id="290" r:id="rId7"/>
    <p:sldId id="292" r:id="rId8"/>
    <p:sldId id="291" r:id="rId9"/>
    <p:sldId id="293" r:id="rId10"/>
    <p:sldId id="294" r:id="rId11"/>
    <p:sldId id="296" r:id="rId12"/>
    <p:sldId id="297" r:id="rId13"/>
    <p:sldId id="298" r:id="rId14"/>
    <p:sldId id="299" r:id="rId15"/>
    <p:sldId id="300" r:id="rId16"/>
  </p:sldIdLst>
  <p:sldSz cx="13004800" cy="73152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4" pos="4096" userDrawn="1">
          <p15:clr>
            <a:srgbClr val="A4A3A4"/>
          </p15:clr>
        </p15:guide>
        <p15:guide id="5" orient="horz" pos="1261" userDrawn="1">
          <p15:clr>
            <a:srgbClr val="9AA0A6"/>
          </p15:clr>
        </p15:guide>
        <p15:guide id="7" orient="horz" pos="3937" userDrawn="1">
          <p15:clr>
            <a:srgbClr val="9AA0A6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2" roundtripDataSignature="AMtx7mgjdFyRHGuET774Kcm+z8yr/uQ2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AB48"/>
    <a:srgbClr val="D8D8D8"/>
    <a:srgbClr val="9966FF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9"/>
    <p:restoredTop sz="91777"/>
  </p:normalViewPr>
  <p:slideViewPr>
    <p:cSldViewPr snapToGrid="0">
      <p:cViewPr varScale="1">
        <p:scale>
          <a:sx n="81" d="100"/>
          <a:sy n="81" d="100"/>
        </p:scale>
        <p:origin x="200" y="816"/>
      </p:cViewPr>
      <p:guideLst>
        <p:guide pos="4096"/>
        <p:guide orient="horz" pos="1261"/>
        <p:guide orient="horz" pos="39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5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A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endParaRPr dirty="0"/>
          </a:p>
        </p:txBody>
      </p:sp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>
          <a:extLst>
            <a:ext uri="{FF2B5EF4-FFF2-40B4-BE49-F238E27FC236}">
              <a16:creationId xmlns:a16="http://schemas.microsoft.com/office/drawing/2014/main" id="{C020E924-1E90-4BB6-3783-B595E371E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>
            <a:extLst>
              <a:ext uri="{FF2B5EF4-FFF2-40B4-BE49-F238E27FC236}">
                <a16:creationId xmlns:a16="http://schemas.microsoft.com/office/drawing/2014/main" id="{E82FF7BE-D651-CA42-634F-3D21D263A6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endParaRPr dirty="0"/>
          </a:p>
        </p:txBody>
      </p:sp>
      <p:sp>
        <p:nvSpPr>
          <p:cNvPr id="305" name="Google Shape;305;g1bc33dc2a88_0_0:notes">
            <a:extLst>
              <a:ext uri="{FF2B5EF4-FFF2-40B4-BE49-F238E27FC236}">
                <a16:creationId xmlns:a16="http://schemas.microsoft.com/office/drawing/2014/main" id="{1A17518C-616E-33C1-7D4F-4318E29D7F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70547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>
          <a:extLst>
            <a:ext uri="{FF2B5EF4-FFF2-40B4-BE49-F238E27FC236}">
              <a16:creationId xmlns:a16="http://schemas.microsoft.com/office/drawing/2014/main" id="{C4652664-BF5A-2848-F059-1FFACE99D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>
            <a:extLst>
              <a:ext uri="{FF2B5EF4-FFF2-40B4-BE49-F238E27FC236}">
                <a16:creationId xmlns:a16="http://schemas.microsoft.com/office/drawing/2014/main" id="{47F5173C-1786-9591-F52F-0B758CD4F0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endParaRPr dirty="0"/>
          </a:p>
        </p:txBody>
      </p:sp>
      <p:sp>
        <p:nvSpPr>
          <p:cNvPr id="305" name="Google Shape;305;g1bc33dc2a88_0_0:notes">
            <a:extLst>
              <a:ext uri="{FF2B5EF4-FFF2-40B4-BE49-F238E27FC236}">
                <a16:creationId xmlns:a16="http://schemas.microsoft.com/office/drawing/2014/main" id="{A5079F7D-DEE5-2A25-4183-F40FAE9796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18932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>
          <a:extLst>
            <a:ext uri="{FF2B5EF4-FFF2-40B4-BE49-F238E27FC236}">
              <a16:creationId xmlns:a16="http://schemas.microsoft.com/office/drawing/2014/main" id="{3CBD6E74-3EC1-4CF6-8155-38A357A5E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>
            <a:extLst>
              <a:ext uri="{FF2B5EF4-FFF2-40B4-BE49-F238E27FC236}">
                <a16:creationId xmlns:a16="http://schemas.microsoft.com/office/drawing/2014/main" id="{853C6E95-8C76-B085-EA45-657EBDA8D2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endParaRPr dirty="0"/>
          </a:p>
        </p:txBody>
      </p:sp>
      <p:sp>
        <p:nvSpPr>
          <p:cNvPr id="305" name="Google Shape;305;g1bc33dc2a88_0_0:notes">
            <a:extLst>
              <a:ext uri="{FF2B5EF4-FFF2-40B4-BE49-F238E27FC236}">
                <a16:creationId xmlns:a16="http://schemas.microsoft.com/office/drawing/2014/main" id="{D4DC62D9-2227-41B1-ABC6-456CCA7CAA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31452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>
          <a:extLst>
            <a:ext uri="{FF2B5EF4-FFF2-40B4-BE49-F238E27FC236}">
              <a16:creationId xmlns:a16="http://schemas.microsoft.com/office/drawing/2014/main" id="{4DCF496C-29DD-C0FA-4CEA-028B0869C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>
            <a:extLst>
              <a:ext uri="{FF2B5EF4-FFF2-40B4-BE49-F238E27FC236}">
                <a16:creationId xmlns:a16="http://schemas.microsoft.com/office/drawing/2014/main" id="{199ED03B-BA66-D7D8-FD88-CF989C0868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endParaRPr dirty="0"/>
          </a:p>
        </p:txBody>
      </p:sp>
      <p:sp>
        <p:nvSpPr>
          <p:cNvPr id="305" name="Google Shape;305;g1bc33dc2a88_0_0:notes">
            <a:extLst>
              <a:ext uri="{FF2B5EF4-FFF2-40B4-BE49-F238E27FC236}">
                <a16:creationId xmlns:a16="http://schemas.microsoft.com/office/drawing/2014/main" id="{7CD0BA5F-B42B-E282-286C-055B239AB2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99273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>
          <a:extLst>
            <a:ext uri="{FF2B5EF4-FFF2-40B4-BE49-F238E27FC236}">
              <a16:creationId xmlns:a16="http://schemas.microsoft.com/office/drawing/2014/main" id="{DD5F3016-4267-1C9C-7F29-5AFF3CE2E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>
            <a:extLst>
              <a:ext uri="{FF2B5EF4-FFF2-40B4-BE49-F238E27FC236}">
                <a16:creationId xmlns:a16="http://schemas.microsoft.com/office/drawing/2014/main" id="{3053AF11-7F1C-8B42-E0D8-CA6A884532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endParaRPr dirty="0"/>
          </a:p>
        </p:txBody>
      </p:sp>
      <p:sp>
        <p:nvSpPr>
          <p:cNvPr id="305" name="Google Shape;305;g1bc33dc2a88_0_0:notes">
            <a:extLst>
              <a:ext uri="{FF2B5EF4-FFF2-40B4-BE49-F238E27FC236}">
                <a16:creationId xmlns:a16="http://schemas.microsoft.com/office/drawing/2014/main" id="{BFD75D77-6049-8EEA-BA7C-C7226D8E28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45497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>
          <a:extLst>
            <a:ext uri="{FF2B5EF4-FFF2-40B4-BE49-F238E27FC236}">
              <a16:creationId xmlns:a16="http://schemas.microsoft.com/office/drawing/2014/main" id="{0C2875E1-68F0-DD9A-FCF0-1BE8A808C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>
            <a:extLst>
              <a:ext uri="{FF2B5EF4-FFF2-40B4-BE49-F238E27FC236}">
                <a16:creationId xmlns:a16="http://schemas.microsoft.com/office/drawing/2014/main" id="{DD90E6ED-75E1-D9A2-B016-3F7CE38AEC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endParaRPr dirty="0"/>
          </a:p>
        </p:txBody>
      </p:sp>
      <p:sp>
        <p:nvSpPr>
          <p:cNvPr id="305" name="Google Shape;305;g1bc33dc2a88_0_0:notes">
            <a:extLst>
              <a:ext uri="{FF2B5EF4-FFF2-40B4-BE49-F238E27FC236}">
                <a16:creationId xmlns:a16="http://schemas.microsoft.com/office/drawing/2014/main" id="{0878EFC5-9424-63F9-538E-132782AC00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40927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>
          <a:extLst>
            <a:ext uri="{FF2B5EF4-FFF2-40B4-BE49-F238E27FC236}">
              <a16:creationId xmlns:a16="http://schemas.microsoft.com/office/drawing/2014/main" id="{98CE3277-58C5-97AA-B4A7-B953DF0F6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>
            <a:extLst>
              <a:ext uri="{FF2B5EF4-FFF2-40B4-BE49-F238E27FC236}">
                <a16:creationId xmlns:a16="http://schemas.microsoft.com/office/drawing/2014/main" id="{46A5859F-60E7-C987-6E73-6A942B2CC9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endParaRPr dirty="0"/>
          </a:p>
        </p:txBody>
      </p:sp>
      <p:sp>
        <p:nvSpPr>
          <p:cNvPr id="305" name="Google Shape;305;g1bc33dc2a88_0_0:notes">
            <a:extLst>
              <a:ext uri="{FF2B5EF4-FFF2-40B4-BE49-F238E27FC236}">
                <a16:creationId xmlns:a16="http://schemas.microsoft.com/office/drawing/2014/main" id="{3E1A9A58-1215-ABB7-5CC9-BBEBD398BE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41695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>
          <a:extLst>
            <a:ext uri="{FF2B5EF4-FFF2-40B4-BE49-F238E27FC236}">
              <a16:creationId xmlns:a16="http://schemas.microsoft.com/office/drawing/2014/main" id="{7FCC9C10-A99F-4A25-19E3-6C1D5D264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>
            <a:extLst>
              <a:ext uri="{FF2B5EF4-FFF2-40B4-BE49-F238E27FC236}">
                <a16:creationId xmlns:a16="http://schemas.microsoft.com/office/drawing/2014/main" id="{02B6D9A5-5971-B5DB-9969-888A2FF9E4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endParaRPr dirty="0"/>
          </a:p>
        </p:txBody>
      </p:sp>
      <p:sp>
        <p:nvSpPr>
          <p:cNvPr id="305" name="Google Shape;305;g1bc33dc2a88_0_0:notes">
            <a:extLst>
              <a:ext uri="{FF2B5EF4-FFF2-40B4-BE49-F238E27FC236}">
                <a16:creationId xmlns:a16="http://schemas.microsoft.com/office/drawing/2014/main" id="{155C6B13-371A-044F-3366-DAA039B273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20858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>
          <a:extLst>
            <a:ext uri="{FF2B5EF4-FFF2-40B4-BE49-F238E27FC236}">
              <a16:creationId xmlns:a16="http://schemas.microsoft.com/office/drawing/2014/main" id="{7D976C0E-A3CB-2EB0-4E9B-FFC387D21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>
            <a:extLst>
              <a:ext uri="{FF2B5EF4-FFF2-40B4-BE49-F238E27FC236}">
                <a16:creationId xmlns:a16="http://schemas.microsoft.com/office/drawing/2014/main" id="{60F75221-D418-D493-3782-089D4F44B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endParaRPr dirty="0"/>
          </a:p>
        </p:txBody>
      </p:sp>
      <p:sp>
        <p:nvSpPr>
          <p:cNvPr id="305" name="Google Shape;305;g1bc33dc2a88_0_0:notes">
            <a:extLst>
              <a:ext uri="{FF2B5EF4-FFF2-40B4-BE49-F238E27FC236}">
                <a16:creationId xmlns:a16="http://schemas.microsoft.com/office/drawing/2014/main" id="{1A32277E-1A90-4EB0-963E-6F284999B8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83906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>
          <a:extLst>
            <a:ext uri="{FF2B5EF4-FFF2-40B4-BE49-F238E27FC236}">
              <a16:creationId xmlns:a16="http://schemas.microsoft.com/office/drawing/2014/main" id="{2F8C529C-8BF8-01F3-702E-419F372F8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>
            <a:extLst>
              <a:ext uri="{FF2B5EF4-FFF2-40B4-BE49-F238E27FC236}">
                <a16:creationId xmlns:a16="http://schemas.microsoft.com/office/drawing/2014/main" id="{9C797A05-4244-560D-92D9-60A0023988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endParaRPr dirty="0"/>
          </a:p>
        </p:txBody>
      </p:sp>
      <p:sp>
        <p:nvSpPr>
          <p:cNvPr id="305" name="Google Shape;305;g1bc33dc2a88_0_0:notes">
            <a:extLst>
              <a:ext uri="{FF2B5EF4-FFF2-40B4-BE49-F238E27FC236}">
                <a16:creationId xmlns:a16="http://schemas.microsoft.com/office/drawing/2014/main" id="{5344AF13-34BA-071D-7B85-2C0BE59547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85382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>
          <a:extLst>
            <a:ext uri="{FF2B5EF4-FFF2-40B4-BE49-F238E27FC236}">
              <a16:creationId xmlns:a16="http://schemas.microsoft.com/office/drawing/2014/main" id="{7CF38F79-8506-B420-08CA-D607DB1A9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>
            <a:extLst>
              <a:ext uri="{FF2B5EF4-FFF2-40B4-BE49-F238E27FC236}">
                <a16:creationId xmlns:a16="http://schemas.microsoft.com/office/drawing/2014/main" id="{0C2B618E-D99D-5CCE-0FC6-103C80919A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endParaRPr dirty="0"/>
          </a:p>
        </p:txBody>
      </p:sp>
      <p:sp>
        <p:nvSpPr>
          <p:cNvPr id="305" name="Google Shape;305;g1bc33dc2a88_0_0:notes">
            <a:extLst>
              <a:ext uri="{FF2B5EF4-FFF2-40B4-BE49-F238E27FC236}">
                <a16:creationId xmlns:a16="http://schemas.microsoft.com/office/drawing/2014/main" id="{2B8F876D-5A84-9A77-7FB9-7EEA253376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53939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>
          <a:extLst>
            <a:ext uri="{FF2B5EF4-FFF2-40B4-BE49-F238E27FC236}">
              <a16:creationId xmlns:a16="http://schemas.microsoft.com/office/drawing/2014/main" id="{C0CF1B71-8895-8588-E06A-0D3B71624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>
            <a:extLst>
              <a:ext uri="{FF2B5EF4-FFF2-40B4-BE49-F238E27FC236}">
                <a16:creationId xmlns:a16="http://schemas.microsoft.com/office/drawing/2014/main" id="{A5E5D78E-A196-B9B6-20EE-37A4ECD8CA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endParaRPr dirty="0"/>
          </a:p>
        </p:txBody>
      </p:sp>
      <p:sp>
        <p:nvSpPr>
          <p:cNvPr id="305" name="Google Shape;305;g1bc33dc2a88_0_0:notes">
            <a:extLst>
              <a:ext uri="{FF2B5EF4-FFF2-40B4-BE49-F238E27FC236}">
                <a16:creationId xmlns:a16="http://schemas.microsoft.com/office/drawing/2014/main" id="{2912454D-36C8-2AF5-BFAA-CA66197233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6438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>
          <a:extLst>
            <a:ext uri="{FF2B5EF4-FFF2-40B4-BE49-F238E27FC236}">
              <a16:creationId xmlns:a16="http://schemas.microsoft.com/office/drawing/2014/main" id="{16AC0569-D8C8-69A7-4E7B-9307A0F74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>
            <a:extLst>
              <a:ext uri="{FF2B5EF4-FFF2-40B4-BE49-F238E27FC236}">
                <a16:creationId xmlns:a16="http://schemas.microsoft.com/office/drawing/2014/main" id="{71B21C43-AEF4-78C5-AFF6-A615C9420E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endParaRPr dirty="0"/>
          </a:p>
        </p:txBody>
      </p:sp>
      <p:sp>
        <p:nvSpPr>
          <p:cNvPr id="305" name="Google Shape;305;g1bc33dc2a88_0_0:notes">
            <a:extLst>
              <a:ext uri="{FF2B5EF4-FFF2-40B4-BE49-F238E27FC236}">
                <a16:creationId xmlns:a16="http://schemas.microsoft.com/office/drawing/2014/main" id="{03910F29-40BF-84BF-B003-B6CCB1D602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1094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>
          <a:extLst>
            <a:ext uri="{FF2B5EF4-FFF2-40B4-BE49-F238E27FC236}">
              <a16:creationId xmlns:a16="http://schemas.microsoft.com/office/drawing/2014/main" id="{3C1F27DB-5EDB-E261-BD7E-EDB179059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>
            <a:extLst>
              <a:ext uri="{FF2B5EF4-FFF2-40B4-BE49-F238E27FC236}">
                <a16:creationId xmlns:a16="http://schemas.microsoft.com/office/drawing/2014/main" id="{00CD547D-EF18-1BF6-2AE9-7766788210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endParaRPr dirty="0"/>
          </a:p>
        </p:txBody>
      </p:sp>
      <p:sp>
        <p:nvSpPr>
          <p:cNvPr id="305" name="Google Shape;305;g1bc33dc2a88_0_0:notes">
            <a:extLst>
              <a:ext uri="{FF2B5EF4-FFF2-40B4-BE49-F238E27FC236}">
                <a16:creationId xmlns:a16="http://schemas.microsoft.com/office/drawing/2014/main" id="{35D3ECC1-1164-FBDC-4526-FC903C6502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4116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>
  <p:cSld name="Titelfolie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0"/>
            <a:ext cx="13004800" cy="670613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5"/>
          <p:cNvSpPr txBox="1">
            <a:spLocks noGrp="1"/>
          </p:cNvSpPr>
          <p:nvPr>
            <p:ph type="ctrTitle"/>
          </p:nvPr>
        </p:nvSpPr>
        <p:spPr>
          <a:xfrm>
            <a:off x="885127" y="1392640"/>
            <a:ext cx="8704000" cy="242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0146"/>
              </a:buClr>
              <a:buSzPts val="5100"/>
              <a:buFont typeface="Arial"/>
              <a:buNone/>
              <a:defRPr sz="5127">
                <a:solidFill>
                  <a:srgbClr val="F701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dt" idx="10"/>
          </p:nvPr>
        </p:nvSpPr>
        <p:spPr>
          <a:xfrm>
            <a:off x="885130" y="4802561"/>
            <a:ext cx="8704000" cy="36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1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Filip Cano</a:t>
            </a:r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ftr" idx="11"/>
          </p:nvPr>
        </p:nvSpPr>
        <p:spPr>
          <a:xfrm>
            <a:off x="885127" y="3865600"/>
            <a:ext cx="8704000" cy="80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1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Filip Cano Córdoba</a:t>
            </a:r>
            <a:endParaRPr/>
          </a:p>
        </p:txBody>
      </p:sp>
      <p:sp>
        <p:nvSpPr>
          <p:cNvPr id="24" name="Google Shape;24;p15"/>
          <p:cNvSpPr txBox="1"/>
          <p:nvPr/>
        </p:nvSpPr>
        <p:spPr>
          <a:xfrm>
            <a:off x="10624001" y="1218837"/>
            <a:ext cx="2048192" cy="78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de-AT" sz="17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WISSEN</a:t>
            </a:r>
            <a:endParaRPr sz="140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de-AT" sz="17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TECHNIK</a:t>
            </a:r>
            <a:endParaRPr sz="140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de-AT" sz="17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LEIDENSCHAFT</a:t>
            </a:r>
            <a:endParaRPr sz="140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85050" y="6839322"/>
            <a:ext cx="10575327" cy="284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9577" lvl="0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9"/>
            </a:lvl1pPr>
            <a:lvl2pPr marL="919155" lvl="1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2pPr>
            <a:lvl3pPr marL="1378732" lvl="2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38310" lvl="3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4pPr>
            <a:lvl5pPr marL="2297887" lvl="4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57465" lvl="5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17042" lvl="6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76620" lvl="7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36197" lvl="8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  <p15:guide id="2" pos="40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>
  <p:cSld name="Titel und Inhal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>
            <a:spLocks noGrp="1"/>
          </p:cNvSpPr>
          <p:nvPr>
            <p:ph type="title"/>
          </p:nvPr>
        </p:nvSpPr>
        <p:spPr>
          <a:xfrm>
            <a:off x="885126" y="900194"/>
            <a:ext cx="1193905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body" idx="1"/>
          </p:nvPr>
        </p:nvSpPr>
        <p:spPr>
          <a:xfrm>
            <a:off x="885126" y="2251220"/>
            <a:ext cx="11939051" cy="438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9577" lvl="0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9155" lvl="1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2pPr>
            <a:lvl3pPr marL="1378732" lvl="2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38310" lvl="3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4pPr>
            <a:lvl5pPr marL="2297887" lvl="4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57465" lvl="5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17042" lvl="6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76620" lvl="7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36197" lvl="8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9" name="Google Shape;29;p16"/>
          <p:cNvSpPr txBox="1">
            <a:spLocks noGrp="1"/>
          </p:cNvSpPr>
          <p:nvPr>
            <p:ph type="dt" idx="10"/>
          </p:nvPr>
        </p:nvSpPr>
        <p:spPr>
          <a:xfrm>
            <a:off x="885123" y="7010555"/>
            <a:ext cx="11776000" cy="21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Filip Cano</a:t>
            </a:r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ftr" idx="11"/>
          </p:nvPr>
        </p:nvSpPr>
        <p:spPr>
          <a:xfrm>
            <a:off x="885101" y="6771673"/>
            <a:ext cx="11775975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Filip Cano Córdoba</a:t>
            </a:r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sldNum" idx="12"/>
          </p:nvPr>
        </p:nvSpPr>
        <p:spPr>
          <a:xfrm>
            <a:off x="1" y="715717"/>
            <a:ext cx="614117" cy="61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800" rIns="0" bIns="648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885126" y="349998"/>
            <a:ext cx="10240000" cy="28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9577" lvl="0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9"/>
            </a:lvl1pPr>
            <a:lvl2pPr marL="919155" lvl="1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2pPr>
            <a:lvl3pPr marL="1378732" lvl="2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38310" lvl="3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4pPr>
            <a:lvl5pPr marL="2297887" lvl="4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57465" lvl="5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17042" lvl="6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76620" lvl="7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36197" lvl="8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  <p15:guide id="2" pos="40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hne Inhalt">
  <p:cSld name="Titel ohne Inhal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85126" y="900194"/>
            <a:ext cx="1193905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dt" idx="10"/>
          </p:nvPr>
        </p:nvSpPr>
        <p:spPr>
          <a:xfrm>
            <a:off x="885123" y="7010555"/>
            <a:ext cx="11776000" cy="21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Filip Cano</a:t>
            </a:r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ftr" idx="11"/>
          </p:nvPr>
        </p:nvSpPr>
        <p:spPr>
          <a:xfrm>
            <a:off x="885101" y="6771673"/>
            <a:ext cx="11775975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Filip Cano Córdoba</a:t>
            </a:r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sldNum" idx="12"/>
          </p:nvPr>
        </p:nvSpPr>
        <p:spPr>
          <a:xfrm>
            <a:off x="1" y="715717"/>
            <a:ext cx="614117" cy="61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800" rIns="0" bIns="648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85126" y="349998"/>
            <a:ext cx="10240000" cy="28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9577" lvl="0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9"/>
            </a:lvl1pPr>
            <a:lvl2pPr marL="919155" lvl="1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2pPr>
            <a:lvl3pPr marL="1378732" lvl="2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38310" lvl="3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4pPr>
            <a:lvl5pPr marL="2297887" lvl="4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57465" lvl="5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17042" lvl="6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76620" lvl="7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36197" lvl="8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hne inhalt">
  <p:cSld name="Ohne inhal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>
            <a:spLocks noGrp="1"/>
          </p:cNvSpPr>
          <p:nvPr>
            <p:ph type="dt" idx="10"/>
          </p:nvPr>
        </p:nvSpPr>
        <p:spPr>
          <a:xfrm>
            <a:off x="885123" y="7010555"/>
            <a:ext cx="11776000" cy="21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Filip Cano</a:t>
            </a:r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ftr" idx="11"/>
          </p:nvPr>
        </p:nvSpPr>
        <p:spPr>
          <a:xfrm>
            <a:off x="885101" y="6771673"/>
            <a:ext cx="11775975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Filip Cano Córdoba</a:t>
            </a:r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sldNum" idx="12"/>
          </p:nvPr>
        </p:nvSpPr>
        <p:spPr>
          <a:xfrm>
            <a:off x="1" y="715717"/>
            <a:ext cx="614117" cy="61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800" rIns="0" bIns="648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1"/>
          </p:nvPr>
        </p:nvSpPr>
        <p:spPr>
          <a:xfrm>
            <a:off x="885126" y="349998"/>
            <a:ext cx="10240000" cy="28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9577" lvl="0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9"/>
            </a:lvl1pPr>
            <a:lvl2pPr marL="919155" lvl="1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2pPr>
            <a:lvl3pPr marL="1378732" lvl="2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38310" lvl="3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4pPr>
            <a:lvl5pPr marL="2297887" lvl="4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57465" lvl="5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17042" lvl="6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76620" lvl="7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36197" lvl="8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  <p15:guide id="2" pos="40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0"/>
            <a:ext cx="13004800" cy="67061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9"/>
          <p:cNvSpPr txBox="1">
            <a:spLocks noGrp="1"/>
          </p:cNvSpPr>
          <p:nvPr>
            <p:ph type="ctrTitle"/>
          </p:nvPr>
        </p:nvSpPr>
        <p:spPr>
          <a:xfrm>
            <a:off x="885128" y="1392640"/>
            <a:ext cx="8704000" cy="242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0146"/>
              </a:buClr>
              <a:buSzPts val="5100"/>
              <a:buFont typeface="Arial"/>
              <a:buNone/>
              <a:defRPr sz="5127">
                <a:solidFill>
                  <a:srgbClr val="F701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85130" y="4802561"/>
            <a:ext cx="8704000" cy="36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1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Filip Cano</a:t>
            </a:r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885128" y="3865600"/>
            <a:ext cx="8704000" cy="80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1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Filip Cano Córdoba</a:t>
            </a:r>
            <a:endParaRPr/>
          </a:p>
        </p:txBody>
      </p:sp>
      <p:sp>
        <p:nvSpPr>
          <p:cNvPr id="49" name="Google Shape;49;p19"/>
          <p:cNvSpPr txBox="1"/>
          <p:nvPr/>
        </p:nvSpPr>
        <p:spPr>
          <a:xfrm>
            <a:off x="10624001" y="1218837"/>
            <a:ext cx="2048192" cy="78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de-AT" sz="17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</a:t>
            </a:r>
            <a:endParaRPr sz="140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de-AT" sz="17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PASSION</a:t>
            </a:r>
            <a:br>
              <a:rPr lang="de-AT" sz="17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AT" sz="17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endParaRPr sz="140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9"/>
          <p:cNvSpPr txBox="1">
            <a:spLocks noGrp="1"/>
          </p:cNvSpPr>
          <p:nvPr>
            <p:ph type="body" idx="1"/>
          </p:nvPr>
        </p:nvSpPr>
        <p:spPr>
          <a:xfrm>
            <a:off x="885050" y="6839322"/>
            <a:ext cx="10575327" cy="284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9577" lvl="0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9"/>
            </a:lvl1pPr>
            <a:lvl2pPr marL="919155" lvl="1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2pPr>
            <a:lvl3pPr marL="1378732" lvl="2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38310" lvl="3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4pPr>
            <a:lvl5pPr marL="2297887" lvl="4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57465" lvl="5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17042" lvl="6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76620" lvl="7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36197" lvl="8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überschrift">
  <p:cSld name="Abschnittsüberschrif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 txBox="1">
            <a:spLocks noGrp="1"/>
          </p:cNvSpPr>
          <p:nvPr>
            <p:ph type="title"/>
          </p:nvPr>
        </p:nvSpPr>
        <p:spPr>
          <a:xfrm>
            <a:off x="1027290" y="2080860"/>
            <a:ext cx="11054080" cy="145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3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1027290" y="3842183"/>
            <a:ext cx="11054080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9577" lvl="0" indent="-229789" algn="ctr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15">
                <a:solidFill>
                  <a:schemeClr val="dk1"/>
                </a:solidFill>
              </a:defRPr>
            </a:lvl1pPr>
            <a:lvl2pPr marL="919155" lvl="1" indent="-229789" algn="l">
              <a:lnSpc>
                <a:spcPct val="100000"/>
              </a:lnSpc>
              <a:spcBef>
                <a:spcPts val="523"/>
              </a:spcBef>
              <a:spcAft>
                <a:spcPts val="0"/>
              </a:spcAft>
              <a:buSzPts val="2600"/>
              <a:buNone/>
              <a:defRPr sz="2614">
                <a:solidFill>
                  <a:srgbClr val="888888"/>
                </a:solidFill>
              </a:defRPr>
            </a:lvl2pPr>
            <a:lvl3pPr marL="1378732" lvl="2" indent="-229789" algn="l">
              <a:lnSpc>
                <a:spcPct val="100000"/>
              </a:lnSpc>
              <a:spcBef>
                <a:spcPts val="462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12">
                <a:solidFill>
                  <a:srgbClr val="888888"/>
                </a:solidFill>
              </a:defRPr>
            </a:lvl3pPr>
            <a:lvl4pPr marL="1838310" lvl="3" indent="-229789" algn="l">
              <a:lnSpc>
                <a:spcPct val="100000"/>
              </a:lnSpc>
              <a:spcBef>
                <a:spcPts val="402"/>
              </a:spcBef>
              <a:spcAft>
                <a:spcPts val="0"/>
              </a:spcAft>
              <a:buSzPts val="2000"/>
              <a:buNone/>
              <a:defRPr sz="2010">
                <a:solidFill>
                  <a:srgbClr val="888888"/>
                </a:solidFill>
              </a:defRPr>
            </a:lvl4pPr>
            <a:lvl5pPr marL="2297887" lvl="4" indent="-229789" algn="l">
              <a:lnSpc>
                <a:spcPct val="100000"/>
              </a:lnSpc>
              <a:spcBef>
                <a:spcPts val="40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10">
                <a:solidFill>
                  <a:srgbClr val="888888"/>
                </a:solidFill>
              </a:defRPr>
            </a:lvl5pPr>
            <a:lvl6pPr marL="2757465" lvl="5" indent="-229789" algn="l">
              <a:lnSpc>
                <a:spcPct val="100000"/>
              </a:lnSpc>
              <a:spcBef>
                <a:spcPts val="40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10">
                <a:solidFill>
                  <a:srgbClr val="888888"/>
                </a:solidFill>
              </a:defRPr>
            </a:lvl6pPr>
            <a:lvl7pPr marL="3217042" lvl="6" indent="-229789" algn="l">
              <a:lnSpc>
                <a:spcPct val="100000"/>
              </a:lnSpc>
              <a:spcBef>
                <a:spcPts val="40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10">
                <a:solidFill>
                  <a:srgbClr val="888888"/>
                </a:solidFill>
              </a:defRPr>
            </a:lvl7pPr>
            <a:lvl8pPr marL="3676620" lvl="7" indent="-229789" algn="l">
              <a:lnSpc>
                <a:spcPct val="100000"/>
              </a:lnSpc>
              <a:spcBef>
                <a:spcPts val="40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10">
                <a:solidFill>
                  <a:srgbClr val="888888"/>
                </a:solidFill>
              </a:defRPr>
            </a:lvl8pPr>
            <a:lvl9pPr marL="4136197" lvl="8" indent="-229789" algn="l">
              <a:lnSpc>
                <a:spcPct val="100000"/>
              </a:lnSpc>
              <a:spcBef>
                <a:spcPts val="40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1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85123" y="7010555"/>
            <a:ext cx="11776000" cy="21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Filip Cano</a:t>
            </a:r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885101" y="6771673"/>
            <a:ext cx="11775975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Filip Cano Córdoba</a:t>
            </a:r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1" y="715717"/>
            <a:ext cx="614117" cy="61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800" rIns="0" bIns="648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2"/>
          </p:nvPr>
        </p:nvSpPr>
        <p:spPr>
          <a:xfrm>
            <a:off x="885126" y="349998"/>
            <a:ext cx="10240000" cy="28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9577" lvl="0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9"/>
            </a:lvl1pPr>
            <a:lvl2pPr marL="919155" lvl="1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2pPr>
            <a:lvl3pPr marL="1378732" lvl="2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38310" lvl="3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4pPr>
            <a:lvl5pPr marL="2297887" lvl="4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57465" lvl="5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17042" lvl="6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76620" lvl="7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36197" lvl="8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/>
          <p:nvPr/>
        </p:nvSpPr>
        <p:spPr>
          <a:xfrm>
            <a:off x="1" y="715716"/>
            <a:ext cx="614117" cy="614116"/>
          </a:xfrm>
          <a:prstGeom prst="rect">
            <a:avLst/>
          </a:prstGeom>
          <a:solidFill>
            <a:srgbClr val="31AB48"/>
          </a:solidFill>
          <a:ln>
            <a:noFill/>
          </a:ln>
        </p:spPr>
        <p:txBody>
          <a:bodyPr spcFirstLastPara="1" wrap="square" lIns="130268" tIns="65134" rIns="130268" bIns="65134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14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4"/>
          <p:cNvSpPr/>
          <p:nvPr/>
        </p:nvSpPr>
        <p:spPr>
          <a:xfrm>
            <a:off x="1" y="6990672"/>
            <a:ext cx="13004800" cy="33064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130268" tIns="65134" rIns="130268" bIns="65134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14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885126" y="900194"/>
            <a:ext cx="1193905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14"/>
          <p:cNvSpPr txBox="1">
            <a:spLocks noGrp="1"/>
          </p:cNvSpPr>
          <p:nvPr>
            <p:ph type="body" idx="1"/>
          </p:nvPr>
        </p:nvSpPr>
        <p:spPr>
          <a:xfrm>
            <a:off x="885126" y="2251220"/>
            <a:ext cx="11939051" cy="438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70146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465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A5A5A5"/>
              </a:buClr>
              <a:buSzPts val="23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erriweather San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85123" y="7010555"/>
            <a:ext cx="11776000" cy="21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Filip Cano</a:t>
            </a:r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885101" y="6771673"/>
            <a:ext cx="11775975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Filip Cano Córdoba</a:t>
            </a:r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1" y="715717"/>
            <a:ext cx="614117" cy="61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800" rIns="0" bIns="648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AT" smtClean="0"/>
              <a:pPr/>
              <a:t>‹#›</a:t>
            </a:fld>
            <a:endParaRPr lang="de-AT" dirty="0"/>
          </a:p>
        </p:txBody>
      </p:sp>
      <p:cxnSp>
        <p:nvCxnSpPr>
          <p:cNvPr id="17" name="Google Shape;17;p14"/>
          <p:cNvCxnSpPr/>
          <p:nvPr/>
        </p:nvCxnSpPr>
        <p:spPr>
          <a:xfrm>
            <a:off x="885126" y="715716"/>
            <a:ext cx="1193002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04" userDrawn="1">
          <p15:clr>
            <a:srgbClr val="F26B43"/>
          </p15:clr>
        </p15:guide>
        <p15:guide id="2" pos="40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>
            <a:spLocks noGrp="1"/>
          </p:cNvSpPr>
          <p:nvPr>
            <p:ph type="ctrTitle"/>
          </p:nvPr>
        </p:nvSpPr>
        <p:spPr>
          <a:xfrm>
            <a:off x="0" y="947538"/>
            <a:ext cx="13004800" cy="245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-GB" sz="4200" b="1" noProof="1">
                <a:solidFill>
                  <a:schemeClr val="bg2"/>
                </a:solidFill>
              </a:rPr>
              <a:t>Explaining Decisions One Conversation at a Time</a:t>
            </a:r>
            <a:r>
              <a:rPr lang="en-GB" sz="4000" b="1" noProof="1">
                <a:solidFill>
                  <a:schemeClr val="bg2"/>
                </a:solidFill>
              </a:rPr>
              <a:t>: Opportunities and Risks of LLMs as </a:t>
            </a:r>
            <a:br>
              <a:rPr lang="en-GB" sz="4000" b="1" noProof="1">
                <a:solidFill>
                  <a:schemeClr val="bg2"/>
                </a:solidFill>
              </a:rPr>
            </a:br>
            <a:r>
              <a:rPr lang="en-GB" sz="4000" b="1" noProof="1">
                <a:solidFill>
                  <a:schemeClr val="bg2"/>
                </a:solidFill>
              </a:rPr>
              <a:t>Explainability Assistants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3A1182-15DD-1337-575C-F53DD4F308C1}"/>
              </a:ext>
            </a:extLst>
          </p:cNvPr>
          <p:cNvSpPr txBox="1"/>
          <p:nvPr/>
        </p:nvSpPr>
        <p:spPr>
          <a:xfrm>
            <a:off x="2380252" y="3848232"/>
            <a:ext cx="8238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noProof="1"/>
              <a:t>Filip Cano</a:t>
            </a:r>
          </a:p>
          <a:p>
            <a:pPr algn="ctr"/>
            <a:r>
              <a:rPr lang="en-GB" sz="2800" noProof="1"/>
              <a:t>Institute of Science and Technology Austria</a:t>
            </a:r>
          </a:p>
        </p:txBody>
      </p:sp>
      <p:pic>
        <p:nvPicPr>
          <p:cNvPr id="1032" name="Picture 8" descr="Banner">
            <a:extLst>
              <a:ext uri="{FF2B5EF4-FFF2-40B4-BE49-F238E27FC236}">
                <a16:creationId xmlns:a16="http://schemas.microsoft.com/office/drawing/2014/main" id="{17D3DC8A-22C8-16E6-C82F-278F96978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7" y="5141306"/>
            <a:ext cx="11659145" cy="2128463"/>
          </a:xfrm>
          <a:prstGeom prst="rect">
            <a:avLst/>
          </a:prstGeom>
          <a:noFill/>
          <a:effectLst>
            <a:softEdge rad="258667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green and white logo&#10;&#10;Description automatically generated">
            <a:extLst>
              <a:ext uri="{FF2B5EF4-FFF2-40B4-BE49-F238E27FC236}">
                <a16:creationId xmlns:a16="http://schemas.microsoft.com/office/drawing/2014/main" id="{20E101B7-90C8-BDE3-B035-707116630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556" y="175571"/>
            <a:ext cx="1857688" cy="1294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1"/>
    </mc:Choice>
    <mc:Fallback xmlns="">
      <p:transition spd="slow" advTm="2000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>
          <a:extLst>
            <a:ext uri="{FF2B5EF4-FFF2-40B4-BE49-F238E27FC236}">
              <a16:creationId xmlns:a16="http://schemas.microsoft.com/office/drawing/2014/main" id="{AFC6084B-7405-E80A-001F-0B767EF25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>
            <a:extLst>
              <a:ext uri="{FF2B5EF4-FFF2-40B4-BE49-F238E27FC236}">
                <a16:creationId xmlns:a16="http://schemas.microsoft.com/office/drawing/2014/main" id="{D25114EE-DD15-40DC-4FF8-48800B646C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en-GB" b="1" noProof="1"/>
              <a:t>Can We Verify Explanations?</a:t>
            </a:r>
            <a:endParaRPr lang="en-GB" noProof="1"/>
          </a:p>
        </p:txBody>
      </p:sp>
      <p:sp>
        <p:nvSpPr>
          <p:cNvPr id="311" name="Google Shape;311;g1bc33dc2a88_0_0">
            <a:extLst>
              <a:ext uri="{FF2B5EF4-FFF2-40B4-BE49-F238E27FC236}">
                <a16:creationId xmlns:a16="http://schemas.microsoft.com/office/drawing/2014/main" id="{479396E2-67D7-EEA4-D324-4EA516FB9DA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en-GB" noProof="1" smtClean="0"/>
              <a:pPr/>
              <a:t>10</a:t>
            </a:fld>
            <a:endParaRPr lang="en-GB" noProof="1"/>
          </a:p>
        </p:txBody>
      </p:sp>
      <p:sp>
        <p:nvSpPr>
          <p:cNvPr id="312" name="Google Shape;312;g1bc33dc2a88_0_0">
            <a:extLst>
              <a:ext uri="{FF2B5EF4-FFF2-40B4-BE49-F238E27FC236}">
                <a16:creationId xmlns:a16="http://schemas.microsoft.com/office/drawing/2014/main" id="{713B7F19-363C-33B4-0E49-FBD7C82F618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GB" noProof="1"/>
              <a:t>Opportunities and Risks of LLMs as Explainability Assistants						Filip Cano</a:t>
            </a:r>
          </a:p>
        </p:txBody>
      </p:sp>
      <p:sp>
        <p:nvSpPr>
          <p:cNvPr id="4" name="Google Shape;184;g1e415644c27_0_3">
            <a:extLst>
              <a:ext uri="{FF2B5EF4-FFF2-40B4-BE49-F238E27FC236}">
                <a16:creationId xmlns:a16="http://schemas.microsoft.com/office/drawing/2014/main" id="{6FA7CF47-430A-01A1-0D47-030DC7B9AD15}"/>
              </a:ext>
            </a:extLst>
          </p:cNvPr>
          <p:cNvSpPr txBox="1">
            <a:spLocks/>
          </p:cNvSpPr>
          <p:nvPr/>
        </p:nvSpPr>
        <p:spPr>
          <a:xfrm>
            <a:off x="729925" y="3122028"/>
            <a:ext cx="10080315" cy="3888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9577" marR="0" lvl="0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9155" marR="0" lvl="1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F70146"/>
              </a:buClr>
              <a:buSzPts val="1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8732" marR="0" lvl="2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8310" marR="0" lvl="3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97887" marR="0" lvl="4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57465" marR="0" lvl="5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17042" marR="0" lvl="6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76620" marR="0" lvl="7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36197" marR="0" lvl="8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94017">
              <a:lnSpc>
                <a:spcPct val="170000"/>
              </a:lnSpc>
              <a:spcBef>
                <a:spcPts val="1000"/>
              </a:spcBef>
              <a:buSzPts val="2605"/>
              <a:buFont typeface="Arial"/>
              <a:buChar char="●"/>
            </a:pPr>
            <a:endParaRPr lang="en-GB" sz="2605" noProof="1"/>
          </a:p>
        </p:txBody>
      </p:sp>
      <p:sp>
        <p:nvSpPr>
          <p:cNvPr id="11" name="Google Shape;184;g1e415644c27_0_3">
            <a:extLst>
              <a:ext uri="{FF2B5EF4-FFF2-40B4-BE49-F238E27FC236}">
                <a16:creationId xmlns:a16="http://schemas.microsoft.com/office/drawing/2014/main" id="{CDDE3E86-DEB0-5A71-E1CE-4F50825FAC29}"/>
              </a:ext>
            </a:extLst>
          </p:cNvPr>
          <p:cNvSpPr txBox="1">
            <a:spLocks/>
          </p:cNvSpPr>
          <p:nvPr/>
        </p:nvSpPr>
        <p:spPr>
          <a:xfrm>
            <a:off x="743992" y="1566477"/>
            <a:ext cx="11424562" cy="4434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9577" marR="0" lvl="0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9155" marR="0" lvl="1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F70146"/>
              </a:buClr>
              <a:buSzPts val="1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8732" marR="0" lvl="2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8310" marR="0" lvl="3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97887" marR="0" lvl="4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57465" marR="0" lvl="5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17042" marR="0" lvl="6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76620" marR="0" lvl="7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36197" marR="0" lvl="8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20383" indent="-457200">
              <a:lnSpc>
                <a:spcPct val="170000"/>
              </a:lnSpc>
              <a:spcBef>
                <a:spcPts val="1000"/>
              </a:spcBef>
              <a:buSzPts val="2605"/>
              <a:buFont typeface="Arial" panose="020B0604020202020204" pitchFamily="34" charset="0"/>
              <a:buChar char="•"/>
            </a:pPr>
            <a:r>
              <a:rPr lang="en-GB" sz="2605" noProof="1"/>
              <a:t>Anchor explanations to real model signals</a:t>
            </a:r>
          </a:p>
          <a:p>
            <a:pPr marL="520383" indent="-457200">
              <a:lnSpc>
                <a:spcPct val="170000"/>
              </a:lnSpc>
              <a:spcBef>
                <a:spcPts val="1000"/>
              </a:spcBef>
              <a:buSzPts val="2605"/>
              <a:buFont typeface="Arial" panose="020B0604020202020204" pitchFamily="34" charset="0"/>
              <a:buChar char="•"/>
            </a:pPr>
            <a:r>
              <a:rPr lang="en-GB" sz="2605" noProof="1"/>
              <a:t>Test changes before providing counterfactual explanations</a:t>
            </a:r>
          </a:p>
          <a:p>
            <a:pPr marL="520383" indent="-457200">
              <a:lnSpc>
                <a:spcPct val="170000"/>
              </a:lnSpc>
              <a:spcBef>
                <a:spcPts val="1000"/>
              </a:spcBef>
              <a:buSzPts val="2605"/>
              <a:buFont typeface="Arial" panose="020B0604020202020204" pitchFamily="34" charset="0"/>
              <a:buChar char="•"/>
            </a:pPr>
            <a:r>
              <a:rPr lang="en-GB" sz="2605" noProof="1"/>
              <a:t>Compare with database of know failures</a:t>
            </a:r>
          </a:p>
          <a:p>
            <a:pPr marL="520383" indent="-457200">
              <a:lnSpc>
                <a:spcPct val="170000"/>
              </a:lnSpc>
              <a:spcBef>
                <a:spcPts val="1000"/>
              </a:spcBef>
              <a:buSzPts val="2605"/>
              <a:buFont typeface="Arial" panose="020B0604020202020204" pitchFamily="34" charset="0"/>
              <a:buChar char="•"/>
            </a:pPr>
            <a:r>
              <a:rPr lang="en-GB" sz="2605" noProof="1"/>
              <a:t>Test faithfulness of surrogate models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8110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503"/>
    </mc:Choice>
    <mc:Fallback>
      <p:transition spd="slow" advTm="3150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>
          <a:extLst>
            <a:ext uri="{FF2B5EF4-FFF2-40B4-BE49-F238E27FC236}">
              <a16:creationId xmlns:a16="http://schemas.microsoft.com/office/drawing/2014/main" id="{6527E5A7-9559-0265-D75B-AC60741E4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>
            <a:extLst>
              <a:ext uri="{FF2B5EF4-FFF2-40B4-BE49-F238E27FC236}">
                <a16:creationId xmlns:a16="http://schemas.microsoft.com/office/drawing/2014/main" id="{1B7EECE2-55C4-F8E8-F4D7-4BF73E5C83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en-GB" b="1" noProof="1"/>
              <a:t>The Risk of Losing Build Public Trust</a:t>
            </a:r>
            <a:endParaRPr lang="en-GB" noProof="1"/>
          </a:p>
        </p:txBody>
      </p:sp>
      <p:sp>
        <p:nvSpPr>
          <p:cNvPr id="311" name="Google Shape;311;g1bc33dc2a88_0_0">
            <a:extLst>
              <a:ext uri="{FF2B5EF4-FFF2-40B4-BE49-F238E27FC236}">
                <a16:creationId xmlns:a16="http://schemas.microsoft.com/office/drawing/2014/main" id="{136EAE44-925F-6835-0387-56FF1CEA338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en-GB" noProof="1" smtClean="0"/>
              <a:pPr/>
              <a:t>11</a:t>
            </a:fld>
            <a:endParaRPr lang="en-GB" noProof="1"/>
          </a:p>
        </p:txBody>
      </p:sp>
      <p:sp>
        <p:nvSpPr>
          <p:cNvPr id="312" name="Google Shape;312;g1bc33dc2a88_0_0">
            <a:extLst>
              <a:ext uri="{FF2B5EF4-FFF2-40B4-BE49-F238E27FC236}">
                <a16:creationId xmlns:a16="http://schemas.microsoft.com/office/drawing/2014/main" id="{FF3A834B-7E5B-C48C-9BFD-92385120BD2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GB" noProof="1"/>
              <a:t>Opportunities and Risks of LLMs as Explainability Assistants						Filip Cano</a:t>
            </a:r>
          </a:p>
        </p:txBody>
      </p:sp>
      <p:sp>
        <p:nvSpPr>
          <p:cNvPr id="11" name="Google Shape;184;g1e415644c27_0_3">
            <a:extLst>
              <a:ext uri="{FF2B5EF4-FFF2-40B4-BE49-F238E27FC236}">
                <a16:creationId xmlns:a16="http://schemas.microsoft.com/office/drawing/2014/main" id="{991EAAC8-7624-F2FB-B717-1BE4FBB8BC71}"/>
              </a:ext>
            </a:extLst>
          </p:cNvPr>
          <p:cNvSpPr txBox="1">
            <a:spLocks/>
          </p:cNvSpPr>
          <p:nvPr/>
        </p:nvSpPr>
        <p:spPr>
          <a:xfrm>
            <a:off x="743992" y="1566477"/>
            <a:ext cx="8967567" cy="4434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9577" marR="0" lvl="0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9155" marR="0" lvl="1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F70146"/>
              </a:buClr>
              <a:buSzPts val="1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8732" marR="0" lvl="2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8310" marR="0" lvl="3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97887" marR="0" lvl="4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57465" marR="0" lvl="5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17042" marR="0" lvl="6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76620" marR="0" lvl="7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36197" marR="0" lvl="8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20383" indent="-457200">
              <a:lnSpc>
                <a:spcPct val="170000"/>
              </a:lnSpc>
              <a:spcBef>
                <a:spcPts val="1000"/>
              </a:spcBef>
              <a:buSzPts val="2605"/>
              <a:buFont typeface="Arial" panose="020B0604020202020204" pitchFamily="34" charset="0"/>
              <a:buChar char="•"/>
            </a:pPr>
            <a:r>
              <a:rPr lang="en-GB" sz="2605" noProof="1"/>
              <a:t>Public trust in technology builds slowly and is destroyed quickly</a:t>
            </a:r>
          </a:p>
          <a:p>
            <a:pPr marL="520383" indent="-457200">
              <a:lnSpc>
                <a:spcPct val="170000"/>
              </a:lnSpc>
              <a:spcBef>
                <a:spcPts val="1000"/>
              </a:spcBef>
              <a:buSzPts val="2605"/>
              <a:buFont typeface="Arial" panose="020B0604020202020204" pitchFamily="34" charset="0"/>
              <a:buChar char="•"/>
            </a:pPr>
            <a:r>
              <a:rPr lang="en-GB" sz="2605" noProof="1"/>
              <a:t>Cautionary tale: COMPAS </a:t>
            </a:r>
            <a:r>
              <a:rPr lang="en-AT" sz="2800" dirty="0"/>
              <a:t>📖</a:t>
            </a:r>
          </a:p>
          <a:p>
            <a:pPr marL="520383" indent="-457200">
              <a:lnSpc>
                <a:spcPct val="170000"/>
              </a:lnSpc>
              <a:spcBef>
                <a:spcPts val="1000"/>
              </a:spcBef>
              <a:buSzPts val="2605"/>
              <a:buFont typeface="Arial" panose="020B0604020202020204" pitchFamily="34" charset="0"/>
              <a:buChar char="•"/>
            </a:pPr>
            <a:r>
              <a:rPr lang="en-AT" noProof="1"/>
              <a:t>Current perception of LLMs is mixed</a:t>
            </a:r>
          </a:p>
          <a:p>
            <a:pPr marL="979961" lvl="1" indent="-457200">
              <a:lnSpc>
                <a:spcPct val="170000"/>
              </a:lnSpc>
              <a:spcBef>
                <a:spcPts val="1000"/>
              </a:spcBef>
              <a:buSzPts val="2605"/>
              <a:buFont typeface="Arial" panose="020B0604020202020204" pitchFamily="34" charset="0"/>
              <a:buChar char="•"/>
            </a:pPr>
            <a:r>
              <a:rPr lang="en-AT" sz="2605" noProof="1"/>
              <a:t>Comparison of current and future AI with nuclear weapons</a:t>
            </a:r>
            <a:endParaRPr lang="en-GB" sz="2605" noProof="1"/>
          </a:p>
        </p:txBody>
      </p:sp>
      <p:pic>
        <p:nvPicPr>
          <p:cNvPr id="3" name="Picture 2" descr="A book cover with a red square&#10;&#10;AI-generated content may be incorrect.">
            <a:extLst>
              <a:ext uri="{FF2B5EF4-FFF2-40B4-BE49-F238E27FC236}">
                <a16:creationId xmlns:a16="http://schemas.microsoft.com/office/drawing/2014/main" id="{F21526E8-FDC9-48DB-99A6-1887CD2AE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1559" y="3275799"/>
            <a:ext cx="2091502" cy="32113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F273F7-E9A3-7486-A944-C9204C4B6F47}"/>
              </a:ext>
            </a:extLst>
          </p:cNvPr>
          <p:cNvSpPr txBox="1"/>
          <p:nvPr/>
        </p:nvSpPr>
        <p:spPr>
          <a:xfrm>
            <a:off x="307455" y="6972979"/>
            <a:ext cx="12835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1800" dirty="0"/>
              <a:t>📖 </a:t>
            </a:r>
            <a:r>
              <a:rPr lang="en-GB" sz="1800" dirty="0"/>
              <a:t>J. Angwin et al. </a:t>
            </a:r>
            <a:r>
              <a:rPr lang="en-GB" sz="1800" i="1" dirty="0"/>
              <a:t>Machine Bias</a:t>
            </a:r>
            <a:r>
              <a:rPr lang="en-GB" sz="1800" dirty="0"/>
              <a:t>. ProPublica. 2016</a:t>
            </a:r>
            <a:endParaRPr lang="en-AT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0193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503"/>
    </mc:Choice>
    <mc:Fallback>
      <p:transition spd="slow" advTm="315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>
          <a:extLst>
            <a:ext uri="{FF2B5EF4-FFF2-40B4-BE49-F238E27FC236}">
              <a16:creationId xmlns:a16="http://schemas.microsoft.com/office/drawing/2014/main" id="{CA6C50E1-F292-C41F-093B-B5C81455A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>
            <a:extLst>
              <a:ext uri="{FF2B5EF4-FFF2-40B4-BE49-F238E27FC236}">
                <a16:creationId xmlns:a16="http://schemas.microsoft.com/office/drawing/2014/main" id="{0EAA046D-9C83-6B68-602A-1D1463694A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en-GB" b="1" noProof="1"/>
              <a:t>Main Uses of LLMs for Explanations</a:t>
            </a:r>
            <a:endParaRPr lang="en-GB" noProof="1"/>
          </a:p>
        </p:txBody>
      </p:sp>
      <p:sp>
        <p:nvSpPr>
          <p:cNvPr id="311" name="Google Shape;311;g1bc33dc2a88_0_0">
            <a:extLst>
              <a:ext uri="{FF2B5EF4-FFF2-40B4-BE49-F238E27FC236}">
                <a16:creationId xmlns:a16="http://schemas.microsoft.com/office/drawing/2014/main" id="{6F08351C-F45D-0254-1E54-AE3778F94FC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en-GB" noProof="1" smtClean="0"/>
              <a:pPr/>
              <a:t>12</a:t>
            </a:fld>
            <a:endParaRPr lang="en-GB" noProof="1"/>
          </a:p>
        </p:txBody>
      </p:sp>
      <p:sp>
        <p:nvSpPr>
          <p:cNvPr id="312" name="Google Shape;312;g1bc33dc2a88_0_0">
            <a:extLst>
              <a:ext uri="{FF2B5EF4-FFF2-40B4-BE49-F238E27FC236}">
                <a16:creationId xmlns:a16="http://schemas.microsoft.com/office/drawing/2014/main" id="{D45A40CF-6BA0-50C3-8D68-CC785BDEB4F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GB" noProof="1"/>
              <a:t>Opportunities and Risks of LLMs as Explainability Assistants						Filip Cano</a:t>
            </a:r>
          </a:p>
        </p:txBody>
      </p:sp>
      <p:sp>
        <p:nvSpPr>
          <p:cNvPr id="2" name="Text 5">
            <a:extLst>
              <a:ext uri="{FF2B5EF4-FFF2-40B4-BE49-F238E27FC236}">
                <a16:creationId xmlns:a16="http://schemas.microsoft.com/office/drawing/2014/main" id="{B9E373EE-DC47-4951-0A99-E468CCEA5E1F}"/>
              </a:ext>
            </a:extLst>
          </p:cNvPr>
          <p:cNvSpPr/>
          <p:nvPr/>
        </p:nvSpPr>
        <p:spPr>
          <a:xfrm>
            <a:off x="777240" y="2177341"/>
            <a:ext cx="5212080" cy="3977640"/>
          </a:xfrm>
          <a:prstGeom prst="rect">
            <a:avLst/>
          </a:prstGeom>
          <a:solidFill>
            <a:srgbClr val="FFFFFF"/>
          </a:solidFill>
          <a:ln>
            <a:solidFill>
              <a:srgbClr val="CFEED9"/>
            </a:solidFill>
          </a:ln>
        </p:spPr>
        <p:txBody>
          <a:bodyPr wrap="square" lIns="1778" tIns="1778" rIns="1778" bIns="1778" rtlCol="0" anchor="t"/>
          <a:lstStyle/>
          <a:p>
            <a:pPr marL="0" indent="0">
              <a:buNone/>
            </a:pPr>
            <a:r>
              <a:rPr lang="en-US" sz="1900" b="1" dirty="0">
                <a:solidFill>
                  <a:srgbClr val="2222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1. Assistive interpretation</a:t>
            </a:r>
            <a:endParaRPr lang="en-US" sz="1900" dirty="0"/>
          </a:p>
        </p:txBody>
      </p:sp>
      <p:sp>
        <p:nvSpPr>
          <p:cNvPr id="3" name="Text 6">
            <a:extLst>
              <a:ext uri="{FF2B5EF4-FFF2-40B4-BE49-F238E27FC236}">
                <a16:creationId xmlns:a16="http://schemas.microsoft.com/office/drawing/2014/main" id="{AD125FEC-C9F4-934A-CF92-05ABF1F853BD}"/>
              </a:ext>
            </a:extLst>
          </p:cNvPr>
          <p:cNvSpPr/>
          <p:nvPr/>
        </p:nvSpPr>
        <p:spPr>
          <a:xfrm>
            <a:off x="1051560" y="2753413"/>
            <a:ext cx="4572000" cy="19659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820" dirty="0">
                <a:solidFill>
                  <a:srgbClr val="2222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summarize model behavior</a:t>
            </a:r>
            <a:endParaRPr lang="en-US" sz="1820" dirty="0"/>
          </a:p>
          <a:p>
            <a:pPr marL="0" indent="0">
              <a:buNone/>
            </a:pPr>
            <a:r>
              <a:rPr lang="en-US" sz="1820" dirty="0">
                <a:solidFill>
                  <a:srgbClr val="2222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interpret saliency / attribution outputs</a:t>
            </a:r>
            <a:endParaRPr lang="en-US" sz="1820" dirty="0"/>
          </a:p>
          <a:p>
            <a:pPr marL="0" indent="0">
              <a:buNone/>
            </a:pPr>
            <a:r>
              <a:rPr lang="en-US" sz="1820" dirty="0">
                <a:solidFill>
                  <a:srgbClr val="2222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translate counterfactuals into plain language</a:t>
            </a:r>
            <a:endParaRPr lang="en-US" sz="1820" dirty="0"/>
          </a:p>
          <a:p>
            <a:pPr marL="0" indent="0">
              <a:buNone/>
            </a:pPr>
            <a:r>
              <a:rPr lang="en-US" sz="1820" dirty="0">
                <a:solidFill>
                  <a:srgbClr val="2222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act as a conversational layer on top of existing XAI tools</a:t>
            </a:r>
            <a:endParaRPr lang="en-US" sz="1820" dirty="0"/>
          </a:p>
        </p:txBody>
      </p:sp>
      <p:sp>
        <p:nvSpPr>
          <p:cNvPr id="5" name="Text 7">
            <a:extLst>
              <a:ext uri="{FF2B5EF4-FFF2-40B4-BE49-F238E27FC236}">
                <a16:creationId xmlns:a16="http://schemas.microsoft.com/office/drawing/2014/main" id="{B93F9469-B95A-19DB-5C89-31E0AD08CBF3}"/>
              </a:ext>
            </a:extLst>
          </p:cNvPr>
          <p:cNvSpPr/>
          <p:nvPr/>
        </p:nvSpPr>
        <p:spPr>
          <a:xfrm>
            <a:off x="1051560" y="5405173"/>
            <a:ext cx="4480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330" dirty="0"/>
          </a:p>
        </p:txBody>
      </p:sp>
      <p:sp>
        <p:nvSpPr>
          <p:cNvPr id="6" name="Text 8">
            <a:extLst>
              <a:ext uri="{FF2B5EF4-FFF2-40B4-BE49-F238E27FC236}">
                <a16:creationId xmlns:a16="http://schemas.microsoft.com/office/drawing/2014/main" id="{8AD4238B-BB8D-C45F-4209-473F307F3F07}"/>
              </a:ext>
            </a:extLst>
          </p:cNvPr>
          <p:cNvSpPr/>
          <p:nvPr/>
        </p:nvSpPr>
        <p:spPr>
          <a:xfrm>
            <a:off x="6217920" y="2177341"/>
            <a:ext cx="5212080" cy="3977640"/>
          </a:xfrm>
          <a:prstGeom prst="rect">
            <a:avLst/>
          </a:prstGeom>
          <a:solidFill>
            <a:srgbClr val="FFFFFF"/>
          </a:solidFill>
          <a:ln>
            <a:solidFill>
              <a:srgbClr val="CFEED9"/>
            </a:solidFill>
          </a:ln>
        </p:spPr>
        <p:txBody>
          <a:bodyPr wrap="square" lIns="1778" tIns="1778" rIns="1778" bIns="1778" rtlCol="0" anchor="t"/>
          <a:lstStyle/>
          <a:p>
            <a:pPr marL="0" indent="0">
              <a:buNone/>
            </a:pPr>
            <a:r>
              <a:rPr lang="en-US" sz="1900" b="1" dirty="0">
                <a:solidFill>
                  <a:srgbClr val="2222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2. Direct rationale generation</a:t>
            </a:r>
            <a:endParaRPr lang="en-US" sz="1900" dirty="0"/>
          </a:p>
        </p:txBody>
      </p:sp>
      <p:sp>
        <p:nvSpPr>
          <p:cNvPr id="7" name="Text 9">
            <a:extLst>
              <a:ext uri="{FF2B5EF4-FFF2-40B4-BE49-F238E27FC236}">
                <a16:creationId xmlns:a16="http://schemas.microsoft.com/office/drawing/2014/main" id="{0F08411D-8E5D-246F-0B94-D663E47BA5D1}"/>
              </a:ext>
            </a:extLst>
          </p:cNvPr>
          <p:cNvSpPr/>
          <p:nvPr/>
        </p:nvSpPr>
        <p:spPr>
          <a:xfrm>
            <a:off x="6492240" y="2753413"/>
            <a:ext cx="4572000" cy="19659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820" dirty="0">
                <a:solidFill>
                  <a:srgbClr val="2222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generate justifications for their own predictions</a:t>
            </a:r>
            <a:endParaRPr lang="en-US" sz="1820" dirty="0"/>
          </a:p>
          <a:p>
            <a:pPr marL="0" indent="0">
              <a:buNone/>
            </a:pPr>
            <a:r>
              <a:rPr lang="en-US" sz="1820" dirty="0">
                <a:solidFill>
                  <a:srgbClr val="2222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generate justifications for another model’s prediction</a:t>
            </a:r>
            <a:endParaRPr lang="en-US" sz="1820" dirty="0"/>
          </a:p>
          <a:p>
            <a:pPr marL="0" indent="0">
              <a:buNone/>
            </a:pPr>
            <a:r>
              <a:rPr lang="en-US" sz="1820" dirty="0">
                <a:solidFill>
                  <a:srgbClr val="2222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sound coherent and contextual</a:t>
            </a:r>
            <a:endParaRPr lang="en-US" sz="1820" dirty="0"/>
          </a:p>
          <a:p>
            <a:pPr marL="0" indent="0">
              <a:buNone/>
            </a:pPr>
            <a:r>
              <a:rPr lang="en-US" sz="1820" dirty="0">
                <a:solidFill>
                  <a:srgbClr val="2222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but may fail to reflect the real reasoning process</a:t>
            </a:r>
            <a:endParaRPr lang="en-US" sz="1820" dirty="0"/>
          </a:p>
        </p:txBody>
      </p:sp>
      <p:sp>
        <p:nvSpPr>
          <p:cNvPr id="8" name="Text 10">
            <a:extLst>
              <a:ext uri="{FF2B5EF4-FFF2-40B4-BE49-F238E27FC236}">
                <a16:creationId xmlns:a16="http://schemas.microsoft.com/office/drawing/2014/main" id="{88D60DB6-3DEB-8155-FFF2-3BF9C8973F21}"/>
              </a:ext>
            </a:extLst>
          </p:cNvPr>
          <p:cNvSpPr/>
          <p:nvPr/>
        </p:nvSpPr>
        <p:spPr>
          <a:xfrm>
            <a:off x="6492240" y="5405173"/>
            <a:ext cx="4572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33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2415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503"/>
    </mc:Choice>
    <mc:Fallback>
      <p:transition spd="slow" advTm="3150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>
          <a:extLst>
            <a:ext uri="{FF2B5EF4-FFF2-40B4-BE49-F238E27FC236}">
              <a16:creationId xmlns:a16="http://schemas.microsoft.com/office/drawing/2014/main" id="{1BB5C3DC-8D00-019D-9637-FAA0F23EC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>
            <a:extLst>
              <a:ext uri="{FF2B5EF4-FFF2-40B4-BE49-F238E27FC236}">
                <a16:creationId xmlns:a16="http://schemas.microsoft.com/office/drawing/2014/main" id="{4B08799D-C434-1DB4-56CC-F09CFF2B87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en-GB" b="1" noProof="1"/>
              <a:t>Some Best Practices</a:t>
            </a:r>
            <a:endParaRPr lang="en-GB" noProof="1"/>
          </a:p>
        </p:txBody>
      </p:sp>
      <p:sp>
        <p:nvSpPr>
          <p:cNvPr id="311" name="Google Shape;311;g1bc33dc2a88_0_0">
            <a:extLst>
              <a:ext uri="{FF2B5EF4-FFF2-40B4-BE49-F238E27FC236}">
                <a16:creationId xmlns:a16="http://schemas.microsoft.com/office/drawing/2014/main" id="{2FBFA807-BA9F-B514-3801-34A444BD76B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en-GB" noProof="1" smtClean="0"/>
              <a:pPr/>
              <a:t>13</a:t>
            </a:fld>
            <a:endParaRPr lang="en-GB" noProof="1"/>
          </a:p>
        </p:txBody>
      </p:sp>
      <p:sp>
        <p:nvSpPr>
          <p:cNvPr id="312" name="Google Shape;312;g1bc33dc2a88_0_0">
            <a:extLst>
              <a:ext uri="{FF2B5EF4-FFF2-40B4-BE49-F238E27FC236}">
                <a16:creationId xmlns:a16="http://schemas.microsoft.com/office/drawing/2014/main" id="{CD65C65A-6588-EC99-F630-F84356E4203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GB" noProof="1"/>
              <a:t>Opportunities and Risks of LLMs as Explainability Assistants						Filip Cano</a:t>
            </a:r>
          </a:p>
        </p:txBody>
      </p:sp>
      <p:sp>
        <p:nvSpPr>
          <p:cNvPr id="2" name="Text 5">
            <a:extLst>
              <a:ext uri="{FF2B5EF4-FFF2-40B4-BE49-F238E27FC236}">
                <a16:creationId xmlns:a16="http://schemas.microsoft.com/office/drawing/2014/main" id="{B5E8F73C-F673-300B-BF05-83EBAE9326B0}"/>
              </a:ext>
            </a:extLst>
          </p:cNvPr>
          <p:cNvSpPr/>
          <p:nvPr/>
        </p:nvSpPr>
        <p:spPr>
          <a:xfrm>
            <a:off x="868680" y="1955272"/>
            <a:ext cx="457200" cy="457200"/>
          </a:xfrm>
          <a:prstGeom prst="rect">
            <a:avLst/>
          </a:prstGeom>
          <a:solidFill>
            <a:srgbClr val="2EAD62"/>
          </a:solidFill>
          <a:ln>
            <a:solidFill>
              <a:srgbClr val="2EAD62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</a:t>
            </a:r>
            <a:endParaRPr lang="en-US" sz="1850" dirty="0"/>
          </a:p>
        </p:txBody>
      </p:sp>
      <p:sp>
        <p:nvSpPr>
          <p:cNvPr id="3" name="Text 6">
            <a:extLst>
              <a:ext uri="{FF2B5EF4-FFF2-40B4-BE49-F238E27FC236}">
                <a16:creationId xmlns:a16="http://schemas.microsoft.com/office/drawing/2014/main" id="{D339A2FE-ADAD-BF8F-F285-1E1B3D950972}"/>
              </a:ext>
            </a:extLst>
          </p:cNvPr>
          <p:cNvSpPr/>
          <p:nvPr/>
        </p:nvSpPr>
        <p:spPr>
          <a:xfrm>
            <a:off x="1481328" y="1936984"/>
            <a:ext cx="7498080" cy="502920"/>
          </a:xfrm>
          <a:prstGeom prst="rect">
            <a:avLst/>
          </a:prstGeom>
          <a:solidFill>
            <a:srgbClr val="FFFFFF"/>
          </a:solidFill>
          <a:ln>
            <a:solidFill>
              <a:srgbClr val="CFEED9"/>
            </a:solidFill>
          </a:ln>
        </p:spPr>
        <p:txBody>
          <a:bodyPr wrap="square" lIns="1778" tIns="1778" rIns="1778" bIns="1778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2222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Ground explanations in </a:t>
            </a:r>
            <a:r>
              <a:rPr lang="en-US" sz="2400" b="1" dirty="0">
                <a:solidFill>
                  <a:srgbClr val="2222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verifiable model behavior</a:t>
            </a:r>
            <a:endParaRPr lang="en-US" sz="2400" b="1" dirty="0"/>
          </a:p>
        </p:txBody>
      </p:sp>
      <p:sp>
        <p:nvSpPr>
          <p:cNvPr id="5" name="Text 7">
            <a:extLst>
              <a:ext uri="{FF2B5EF4-FFF2-40B4-BE49-F238E27FC236}">
                <a16:creationId xmlns:a16="http://schemas.microsoft.com/office/drawing/2014/main" id="{FA42756C-6A46-0ACA-9C23-B08FABD28803}"/>
              </a:ext>
            </a:extLst>
          </p:cNvPr>
          <p:cNvSpPr/>
          <p:nvPr/>
        </p:nvSpPr>
        <p:spPr>
          <a:xfrm>
            <a:off x="868680" y="2750800"/>
            <a:ext cx="457200" cy="457200"/>
          </a:xfrm>
          <a:prstGeom prst="rect">
            <a:avLst/>
          </a:prstGeom>
          <a:solidFill>
            <a:srgbClr val="2EAD62"/>
          </a:solidFill>
          <a:ln>
            <a:solidFill>
              <a:srgbClr val="2EAD62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</a:t>
            </a:r>
            <a:endParaRPr lang="en-US" sz="1850" dirty="0"/>
          </a:p>
        </p:txBody>
      </p:sp>
      <p:sp>
        <p:nvSpPr>
          <p:cNvPr id="6" name="Text 8">
            <a:extLst>
              <a:ext uri="{FF2B5EF4-FFF2-40B4-BE49-F238E27FC236}">
                <a16:creationId xmlns:a16="http://schemas.microsoft.com/office/drawing/2014/main" id="{F8A5B81C-D100-F7E0-19A2-4FDD9166F840}"/>
              </a:ext>
            </a:extLst>
          </p:cNvPr>
          <p:cNvSpPr/>
          <p:nvPr/>
        </p:nvSpPr>
        <p:spPr>
          <a:xfrm>
            <a:off x="1481328" y="2732512"/>
            <a:ext cx="7498080" cy="502920"/>
          </a:xfrm>
          <a:prstGeom prst="rect">
            <a:avLst/>
          </a:prstGeom>
          <a:solidFill>
            <a:srgbClr val="FFFFFF"/>
          </a:solidFill>
          <a:ln>
            <a:solidFill>
              <a:srgbClr val="CFEED9"/>
            </a:solidFill>
          </a:ln>
        </p:spPr>
        <p:txBody>
          <a:bodyPr wrap="square" lIns="1778" tIns="1778" rIns="1778" bIns="1778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2222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Clear communication of </a:t>
            </a:r>
            <a:r>
              <a:rPr lang="en-US" sz="2400" b="1" dirty="0">
                <a:solidFill>
                  <a:srgbClr val="2222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uncertainties and limitations</a:t>
            </a:r>
            <a:endParaRPr lang="en-US" sz="2400" b="1" dirty="0"/>
          </a:p>
        </p:txBody>
      </p:sp>
      <p:sp>
        <p:nvSpPr>
          <p:cNvPr id="7" name="Text 9">
            <a:extLst>
              <a:ext uri="{FF2B5EF4-FFF2-40B4-BE49-F238E27FC236}">
                <a16:creationId xmlns:a16="http://schemas.microsoft.com/office/drawing/2014/main" id="{1FDE956C-B7C6-3A40-128C-309CE1CDE22E}"/>
              </a:ext>
            </a:extLst>
          </p:cNvPr>
          <p:cNvSpPr/>
          <p:nvPr/>
        </p:nvSpPr>
        <p:spPr>
          <a:xfrm>
            <a:off x="868680" y="3546328"/>
            <a:ext cx="457200" cy="457200"/>
          </a:xfrm>
          <a:prstGeom prst="rect">
            <a:avLst/>
          </a:prstGeom>
          <a:solidFill>
            <a:srgbClr val="2EAD62"/>
          </a:solidFill>
          <a:ln>
            <a:solidFill>
              <a:srgbClr val="2EAD62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</a:t>
            </a:r>
            <a:endParaRPr lang="en-US" sz="1850" dirty="0"/>
          </a:p>
        </p:txBody>
      </p:sp>
      <p:sp>
        <p:nvSpPr>
          <p:cNvPr id="8" name="Text 10">
            <a:extLst>
              <a:ext uri="{FF2B5EF4-FFF2-40B4-BE49-F238E27FC236}">
                <a16:creationId xmlns:a16="http://schemas.microsoft.com/office/drawing/2014/main" id="{CFF1BA27-E9A0-C0D7-C32E-6FD55AD400AC}"/>
              </a:ext>
            </a:extLst>
          </p:cNvPr>
          <p:cNvSpPr/>
          <p:nvPr/>
        </p:nvSpPr>
        <p:spPr>
          <a:xfrm>
            <a:off x="1481328" y="3528040"/>
            <a:ext cx="7498080" cy="502920"/>
          </a:xfrm>
          <a:prstGeom prst="rect">
            <a:avLst/>
          </a:prstGeom>
          <a:solidFill>
            <a:srgbClr val="FFFFFF"/>
          </a:solidFill>
          <a:ln>
            <a:solidFill>
              <a:srgbClr val="CFEED9"/>
            </a:solidFill>
          </a:ln>
        </p:spPr>
        <p:txBody>
          <a:bodyPr wrap="square" lIns="1778" tIns="1778" rIns="1778" bIns="1778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222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Adapt</a:t>
            </a:r>
            <a:r>
              <a:rPr lang="en-US" sz="2400" dirty="0">
                <a:solidFill>
                  <a:srgbClr val="2222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the explanation to the </a:t>
            </a:r>
            <a:r>
              <a:rPr lang="en-US" sz="2400" b="1" dirty="0">
                <a:solidFill>
                  <a:srgbClr val="2222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audience</a:t>
            </a:r>
            <a:endParaRPr lang="en-US" sz="2400" b="1" dirty="0"/>
          </a:p>
        </p:txBody>
      </p:sp>
      <p:sp>
        <p:nvSpPr>
          <p:cNvPr id="9" name="Text 11">
            <a:extLst>
              <a:ext uri="{FF2B5EF4-FFF2-40B4-BE49-F238E27FC236}">
                <a16:creationId xmlns:a16="http://schemas.microsoft.com/office/drawing/2014/main" id="{8F0F023A-EFF6-51DB-071D-ED28BE5E32FC}"/>
              </a:ext>
            </a:extLst>
          </p:cNvPr>
          <p:cNvSpPr/>
          <p:nvPr/>
        </p:nvSpPr>
        <p:spPr>
          <a:xfrm>
            <a:off x="868680" y="4341856"/>
            <a:ext cx="457200" cy="457200"/>
          </a:xfrm>
          <a:prstGeom prst="rect">
            <a:avLst/>
          </a:prstGeom>
          <a:solidFill>
            <a:srgbClr val="2EAD62"/>
          </a:solidFill>
          <a:ln>
            <a:solidFill>
              <a:srgbClr val="2EAD62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</a:t>
            </a:r>
            <a:endParaRPr lang="en-US" sz="1850" dirty="0"/>
          </a:p>
        </p:txBody>
      </p:sp>
      <p:sp>
        <p:nvSpPr>
          <p:cNvPr id="10" name="Text 12">
            <a:extLst>
              <a:ext uri="{FF2B5EF4-FFF2-40B4-BE49-F238E27FC236}">
                <a16:creationId xmlns:a16="http://schemas.microsoft.com/office/drawing/2014/main" id="{9275BC8E-3707-627C-7B29-8F3E8D017FE0}"/>
              </a:ext>
            </a:extLst>
          </p:cNvPr>
          <p:cNvSpPr/>
          <p:nvPr/>
        </p:nvSpPr>
        <p:spPr>
          <a:xfrm>
            <a:off x="1481328" y="4323568"/>
            <a:ext cx="7498080" cy="502920"/>
          </a:xfrm>
          <a:prstGeom prst="rect">
            <a:avLst/>
          </a:prstGeom>
          <a:solidFill>
            <a:srgbClr val="FFFFFF"/>
          </a:solidFill>
          <a:ln>
            <a:solidFill>
              <a:srgbClr val="CFEED9"/>
            </a:solidFill>
          </a:ln>
        </p:spPr>
        <p:txBody>
          <a:bodyPr wrap="square" lIns="1778" tIns="1778" rIns="1778" bIns="1778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2222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 </a:t>
            </a:r>
            <a:r>
              <a:rPr lang="en-US" sz="2400" b="1" dirty="0">
                <a:solidFill>
                  <a:srgbClr val="2222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multiple methods</a:t>
            </a:r>
            <a:r>
              <a:rPr lang="en-US" sz="2400" dirty="0">
                <a:solidFill>
                  <a:srgbClr val="2222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to corroborate claims</a:t>
            </a:r>
            <a:endParaRPr lang="en-US" sz="2400" dirty="0"/>
          </a:p>
        </p:txBody>
      </p:sp>
      <p:sp>
        <p:nvSpPr>
          <p:cNvPr id="12" name="Text 13">
            <a:extLst>
              <a:ext uri="{FF2B5EF4-FFF2-40B4-BE49-F238E27FC236}">
                <a16:creationId xmlns:a16="http://schemas.microsoft.com/office/drawing/2014/main" id="{D5C52AEA-3DC8-77CD-6CC8-1D9C55FF3438}"/>
              </a:ext>
            </a:extLst>
          </p:cNvPr>
          <p:cNvSpPr/>
          <p:nvPr/>
        </p:nvSpPr>
        <p:spPr>
          <a:xfrm>
            <a:off x="868680" y="5137384"/>
            <a:ext cx="457200" cy="457200"/>
          </a:xfrm>
          <a:prstGeom prst="rect">
            <a:avLst/>
          </a:prstGeom>
          <a:solidFill>
            <a:srgbClr val="2EAD62"/>
          </a:solidFill>
          <a:ln>
            <a:solidFill>
              <a:srgbClr val="2EAD62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</a:t>
            </a:r>
            <a:endParaRPr lang="en-US" sz="1850" dirty="0"/>
          </a:p>
        </p:txBody>
      </p:sp>
      <p:sp>
        <p:nvSpPr>
          <p:cNvPr id="13" name="Text 14">
            <a:extLst>
              <a:ext uri="{FF2B5EF4-FFF2-40B4-BE49-F238E27FC236}">
                <a16:creationId xmlns:a16="http://schemas.microsoft.com/office/drawing/2014/main" id="{6BADE066-52DC-2ECF-E221-81032D0AC381}"/>
              </a:ext>
            </a:extLst>
          </p:cNvPr>
          <p:cNvSpPr/>
          <p:nvPr/>
        </p:nvSpPr>
        <p:spPr>
          <a:xfrm>
            <a:off x="1481328" y="5119096"/>
            <a:ext cx="8648324" cy="502920"/>
          </a:xfrm>
          <a:prstGeom prst="rect">
            <a:avLst/>
          </a:prstGeom>
          <a:solidFill>
            <a:srgbClr val="FFFFFF"/>
          </a:solidFill>
          <a:ln>
            <a:solidFill>
              <a:srgbClr val="CFEED9"/>
            </a:solidFill>
          </a:ln>
        </p:spPr>
        <p:txBody>
          <a:bodyPr wrap="square" lIns="1778" tIns="1778" rIns="1778" bIns="1778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2222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Keep the whole explanation pipeline </a:t>
            </a:r>
            <a:r>
              <a:rPr lang="en-US" sz="2400" b="1" dirty="0">
                <a:solidFill>
                  <a:srgbClr val="2222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transparent and auditable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6559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503"/>
    </mc:Choice>
    <mc:Fallback>
      <p:transition spd="slow" advTm="3150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>
          <a:extLst>
            <a:ext uri="{FF2B5EF4-FFF2-40B4-BE49-F238E27FC236}">
              <a16:creationId xmlns:a16="http://schemas.microsoft.com/office/drawing/2014/main" id="{4B1F54E0-3462-7567-85AA-F14D75CAC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>
            <a:extLst>
              <a:ext uri="{FF2B5EF4-FFF2-40B4-BE49-F238E27FC236}">
                <a16:creationId xmlns:a16="http://schemas.microsoft.com/office/drawing/2014/main" id="{B74D6A49-13C5-5F87-A12D-EFD21D6C54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en-GB" b="1" noProof="1"/>
              <a:t>The Road Ahead</a:t>
            </a:r>
            <a:endParaRPr lang="en-GB" noProof="1"/>
          </a:p>
        </p:txBody>
      </p:sp>
      <p:sp>
        <p:nvSpPr>
          <p:cNvPr id="311" name="Google Shape;311;g1bc33dc2a88_0_0">
            <a:extLst>
              <a:ext uri="{FF2B5EF4-FFF2-40B4-BE49-F238E27FC236}">
                <a16:creationId xmlns:a16="http://schemas.microsoft.com/office/drawing/2014/main" id="{7E101B5E-AD5E-814E-B50F-7035FDAEFEE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en-GB" noProof="1" smtClean="0"/>
              <a:pPr/>
              <a:t>14</a:t>
            </a:fld>
            <a:endParaRPr lang="en-GB" noProof="1"/>
          </a:p>
        </p:txBody>
      </p:sp>
      <p:sp>
        <p:nvSpPr>
          <p:cNvPr id="312" name="Google Shape;312;g1bc33dc2a88_0_0">
            <a:extLst>
              <a:ext uri="{FF2B5EF4-FFF2-40B4-BE49-F238E27FC236}">
                <a16:creationId xmlns:a16="http://schemas.microsoft.com/office/drawing/2014/main" id="{A230590B-A41F-8ACD-AA07-4A267B2FD1D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GB" noProof="1"/>
              <a:t>Opportunities and Risks of LLMs as Explainability Assistants						Filip Cano</a:t>
            </a:r>
          </a:p>
        </p:txBody>
      </p:sp>
      <p:sp>
        <p:nvSpPr>
          <p:cNvPr id="2" name="Shape 5">
            <a:extLst>
              <a:ext uri="{FF2B5EF4-FFF2-40B4-BE49-F238E27FC236}">
                <a16:creationId xmlns:a16="http://schemas.microsoft.com/office/drawing/2014/main" id="{8537C16F-8D0E-B01F-6719-42B604D62444}"/>
              </a:ext>
            </a:extLst>
          </p:cNvPr>
          <p:cNvSpPr/>
          <p:nvPr/>
        </p:nvSpPr>
        <p:spPr>
          <a:xfrm>
            <a:off x="3611880" y="2743200"/>
            <a:ext cx="685800" cy="0"/>
          </a:xfrm>
          <a:prstGeom prst="line">
            <a:avLst/>
          </a:prstGeom>
          <a:noFill/>
          <a:ln w="12700">
            <a:solidFill>
              <a:srgbClr val="B7C6BC"/>
            </a:solidFill>
            <a:prstDash val="solid"/>
            <a:tailEnd type="triangle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6">
            <a:extLst>
              <a:ext uri="{FF2B5EF4-FFF2-40B4-BE49-F238E27FC236}">
                <a16:creationId xmlns:a16="http://schemas.microsoft.com/office/drawing/2014/main" id="{6C597C84-519D-6D28-89E9-25F9792A14DB}"/>
              </a:ext>
            </a:extLst>
          </p:cNvPr>
          <p:cNvSpPr/>
          <p:nvPr/>
        </p:nvSpPr>
        <p:spPr>
          <a:xfrm>
            <a:off x="7315200" y="2743200"/>
            <a:ext cx="685800" cy="0"/>
          </a:xfrm>
          <a:prstGeom prst="line">
            <a:avLst/>
          </a:prstGeom>
          <a:noFill/>
          <a:ln w="12700">
            <a:solidFill>
              <a:srgbClr val="B7C6BC"/>
            </a:solidFill>
            <a:prstDash val="solid"/>
            <a:tailEnd type="triangle"/>
          </a:ln>
        </p:spPr>
        <p:txBody>
          <a:bodyPr/>
          <a:lstStyle/>
          <a:p>
            <a:endParaRPr lang="en-GB"/>
          </a:p>
        </p:txBody>
      </p:sp>
      <p:sp>
        <p:nvSpPr>
          <p:cNvPr id="5" name="Text 7">
            <a:extLst>
              <a:ext uri="{FF2B5EF4-FFF2-40B4-BE49-F238E27FC236}">
                <a16:creationId xmlns:a16="http://schemas.microsoft.com/office/drawing/2014/main" id="{05038A3C-99FF-500A-5356-4E887C9E9F07}"/>
              </a:ext>
            </a:extLst>
          </p:cNvPr>
          <p:cNvSpPr/>
          <p:nvPr/>
        </p:nvSpPr>
        <p:spPr>
          <a:xfrm>
            <a:off x="777240" y="1828800"/>
            <a:ext cx="2834640" cy="442118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A8CDB4"/>
            </a:solidFill>
          </a:ln>
        </p:spPr>
        <p:txBody>
          <a:bodyPr wrap="square" lIns="1778" tIns="1778" rIns="1778" bIns="1778" rtlCol="0" anchor="t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2222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Hybrid systems</a:t>
            </a:r>
            <a:endParaRPr lang="en-US" sz="2000" dirty="0"/>
          </a:p>
        </p:txBody>
      </p:sp>
      <p:sp>
        <p:nvSpPr>
          <p:cNvPr id="6" name="Text 8">
            <a:extLst>
              <a:ext uri="{FF2B5EF4-FFF2-40B4-BE49-F238E27FC236}">
                <a16:creationId xmlns:a16="http://schemas.microsoft.com/office/drawing/2014/main" id="{06B2863A-8B64-CB59-87A9-5E8259EA4571}"/>
              </a:ext>
            </a:extLst>
          </p:cNvPr>
          <p:cNvSpPr/>
          <p:nvPr/>
        </p:nvSpPr>
        <p:spPr>
          <a:xfrm>
            <a:off x="1051560" y="2560320"/>
            <a:ext cx="2331720" cy="2100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2222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LLMs could connect more directly to model internals so faithfulness can be checked dynamically.</a:t>
            </a:r>
            <a:endParaRPr lang="en-US" sz="2200" dirty="0"/>
          </a:p>
        </p:txBody>
      </p:sp>
      <p:sp>
        <p:nvSpPr>
          <p:cNvPr id="7" name="Text 9">
            <a:extLst>
              <a:ext uri="{FF2B5EF4-FFF2-40B4-BE49-F238E27FC236}">
                <a16:creationId xmlns:a16="http://schemas.microsoft.com/office/drawing/2014/main" id="{3DFC9E49-91BE-CD2D-D5C2-62C0C167A76E}"/>
              </a:ext>
            </a:extLst>
          </p:cNvPr>
          <p:cNvSpPr/>
          <p:nvPr/>
        </p:nvSpPr>
        <p:spPr>
          <a:xfrm>
            <a:off x="4297680" y="1828800"/>
            <a:ext cx="3017520" cy="442118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F4C542"/>
            </a:solidFill>
          </a:ln>
        </p:spPr>
        <p:txBody>
          <a:bodyPr wrap="square" lIns="1778" tIns="1778" rIns="1778" bIns="1778" rtlCol="0" anchor="t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2222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Better evaluation</a:t>
            </a:r>
            <a:endParaRPr lang="en-US" sz="2000" dirty="0"/>
          </a:p>
        </p:txBody>
      </p:sp>
      <p:sp>
        <p:nvSpPr>
          <p:cNvPr id="8" name="Text 10">
            <a:extLst>
              <a:ext uri="{FF2B5EF4-FFF2-40B4-BE49-F238E27FC236}">
                <a16:creationId xmlns:a16="http://schemas.microsoft.com/office/drawing/2014/main" id="{E98EA7C8-675E-B118-C5A7-08B996B92E21}"/>
              </a:ext>
            </a:extLst>
          </p:cNvPr>
          <p:cNvSpPr/>
          <p:nvPr/>
        </p:nvSpPr>
        <p:spPr>
          <a:xfrm>
            <a:off x="4572000" y="2560320"/>
            <a:ext cx="2468880" cy="2100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2222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Metrics based on fidelity and user impact.</a:t>
            </a:r>
            <a:endParaRPr lang="en-US" sz="2200" dirty="0"/>
          </a:p>
        </p:txBody>
      </p:sp>
      <p:sp>
        <p:nvSpPr>
          <p:cNvPr id="9" name="Text 11">
            <a:extLst>
              <a:ext uri="{FF2B5EF4-FFF2-40B4-BE49-F238E27FC236}">
                <a16:creationId xmlns:a16="http://schemas.microsoft.com/office/drawing/2014/main" id="{F1A5D6ED-C5A0-04BD-9069-66452BA1471F}"/>
              </a:ext>
            </a:extLst>
          </p:cNvPr>
          <p:cNvSpPr/>
          <p:nvPr/>
        </p:nvSpPr>
        <p:spPr>
          <a:xfrm>
            <a:off x="8001000" y="1828800"/>
            <a:ext cx="3337560" cy="442118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F1B9B9"/>
            </a:solidFill>
          </a:ln>
        </p:spPr>
        <p:txBody>
          <a:bodyPr wrap="square" lIns="1778" tIns="1778" rIns="1778" bIns="1778" rtlCol="0" anchor="t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2222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Societal deployment</a:t>
            </a:r>
            <a:endParaRPr lang="en-US" sz="2000" dirty="0"/>
          </a:p>
        </p:txBody>
      </p:sp>
      <p:sp>
        <p:nvSpPr>
          <p:cNvPr id="10" name="Text 12">
            <a:extLst>
              <a:ext uri="{FF2B5EF4-FFF2-40B4-BE49-F238E27FC236}">
                <a16:creationId xmlns:a16="http://schemas.microsoft.com/office/drawing/2014/main" id="{68E23EC2-C45F-039D-145C-06831352357A}"/>
              </a:ext>
            </a:extLst>
          </p:cNvPr>
          <p:cNvSpPr/>
          <p:nvPr/>
        </p:nvSpPr>
        <p:spPr>
          <a:xfrm>
            <a:off x="8302752" y="2560320"/>
            <a:ext cx="2743200" cy="2100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2222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Stronger ethics guardrails and failure containment. Build-up of public trust</a:t>
            </a:r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844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503"/>
    </mc:Choice>
    <mc:Fallback>
      <p:transition spd="slow" advTm="3150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>
          <a:extLst>
            <a:ext uri="{FF2B5EF4-FFF2-40B4-BE49-F238E27FC236}">
              <a16:creationId xmlns:a16="http://schemas.microsoft.com/office/drawing/2014/main" id="{91813E7E-7C05-59FE-18BB-E9E6821EA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>
            <a:extLst>
              <a:ext uri="{FF2B5EF4-FFF2-40B4-BE49-F238E27FC236}">
                <a16:creationId xmlns:a16="http://schemas.microsoft.com/office/drawing/2014/main" id="{D3FE8913-5598-2AEA-EF81-C918974A9D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en-GB" b="1" noProof="1"/>
              <a:t>Conclusion</a:t>
            </a:r>
            <a:endParaRPr lang="en-GB" noProof="1"/>
          </a:p>
        </p:txBody>
      </p:sp>
      <p:sp>
        <p:nvSpPr>
          <p:cNvPr id="311" name="Google Shape;311;g1bc33dc2a88_0_0">
            <a:extLst>
              <a:ext uri="{FF2B5EF4-FFF2-40B4-BE49-F238E27FC236}">
                <a16:creationId xmlns:a16="http://schemas.microsoft.com/office/drawing/2014/main" id="{4E23FFA0-A482-0306-AC0F-A9003E46072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en-GB" noProof="1" smtClean="0"/>
              <a:pPr/>
              <a:t>15</a:t>
            </a:fld>
            <a:endParaRPr lang="en-GB" noProof="1"/>
          </a:p>
        </p:txBody>
      </p:sp>
      <p:sp>
        <p:nvSpPr>
          <p:cNvPr id="312" name="Google Shape;312;g1bc33dc2a88_0_0">
            <a:extLst>
              <a:ext uri="{FF2B5EF4-FFF2-40B4-BE49-F238E27FC236}">
                <a16:creationId xmlns:a16="http://schemas.microsoft.com/office/drawing/2014/main" id="{C8B83347-FF71-A2E8-0F8F-B787E4AD934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GB" noProof="1"/>
              <a:t>Opportunities and Risks of LLMs as Explainability Assistants						Filip Cano</a:t>
            </a:r>
          </a:p>
        </p:txBody>
      </p:sp>
      <p:sp>
        <p:nvSpPr>
          <p:cNvPr id="4" name="Google Shape;184;g1e415644c27_0_3">
            <a:extLst>
              <a:ext uri="{FF2B5EF4-FFF2-40B4-BE49-F238E27FC236}">
                <a16:creationId xmlns:a16="http://schemas.microsoft.com/office/drawing/2014/main" id="{9514B118-D7CD-8739-13F7-DFF443A5ED72}"/>
              </a:ext>
            </a:extLst>
          </p:cNvPr>
          <p:cNvSpPr txBox="1">
            <a:spLocks/>
          </p:cNvSpPr>
          <p:nvPr/>
        </p:nvSpPr>
        <p:spPr>
          <a:xfrm>
            <a:off x="729925" y="3122028"/>
            <a:ext cx="10080315" cy="3888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9577" marR="0" lvl="0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9155" marR="0" lvl="1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F70146"/>
              </a:buClr>
              <a:buSzPts val="1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8732" marR="0" lvl="2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8310" marR="0" lvl="3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97887" marR="0" lvl="4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57465" marR="0" lvl="5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17042" marR="0" lvl="6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76620" marR="0" lvl="7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36197" marR="0" lvl="8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94017">
              <a:lnSpc>
                <a:spcPct val="170000"/>
              </a:lnSpc>
              <a:spcBef>
                <a:spcPts val="1000"/>
              </a:spcBef>
              <a:buSzPts val="2605"/>
              <a:buFont typeface="Arial"/>
              <a:buChar char="●"/>
            </a:pPr>
            <a:endParaRPr lang="en-GB" sz="2605" noProof="1"/>
          </a:p>
        </p:txBody>
      </p:sp>
      <p:sp>
        <p:nvSpPr>
          <p:cNvPr id="11" name="Google Shape;184;g1e415644c27_0_3">
            <a:extLst>
              <a:ext uri="{FF2B5EF4-FFF2-40B4-BE49-F238E27FC236}">
                <a16:creationId xmlns:a16="http://schemas.microsoft.com/office/drawing/2014/main" id="{3076C303-CF7A-FEE9-8AEA-AC99A9EE1AA1}"/>
              </a:ext>
            </a:extLst>
          </p:cNvPr>
          <p:cNvSpPr txBox="1">
            <a:spLocks/>
          </p:cNvSpPr>
          <p:nvPr/>
        </p:nvSpPr>
        <p:spPr>
          <a:xfrm>
            <a:off x="743992" y="1566477"/>
            <a:ext cx="11424562" cy="4434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9577" marR="0" lvl="0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9155" marR="0" lvl="1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F70146"/>
              </a:buClr>
              <a:buSzPts val="1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8732" marR="0" lvl="2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8310" marR="0" lvl="3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97887" marR="0" lvl="4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57465" marR="0" lvl="5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17042" marR="0" lvl="6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76620" marR="0" lvl="7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36197" marR="0" lvl="8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20383" indent="-457200">
              <a:lnSpc>
                <a:spcPct val="170000"/>
              </a:lnSpc>
              <a:spcBef>
                <a:spcPts val="1000"/>
              </a:spcBef>
              <a:buSzPts val="2605"/>
              <a:buFont typeface="Arial" panose="020B0604020202020204" pitchFamily="34" charset="0"/>
              <a:buChar char="•"/>
            </a:pPr>
            <a:r>
              <a:rPr lang="en-GB" sz="2605" noProof="1"/>
              <a:t>LLMs can make </a:t>
            </a:r>
            <a:r>
              <a:rPr lang="en-GB" sz="2605" b="1" noProof="1"/>
              <a:t>explanations</a:t>
            </a:r>
            <a:r>
              <a:rPr lang="en-GB" sz="2605" noProof="1"/>
              <a:t> more </a:t>
            </a:r>
            <a:r>
              <a:rPr lang="en-GB" sz="2605" b="1" noProof="1"/>
              <a:t>interactive</a:t>
            </a:r>
            <a:r>
              <a:rPr lang="en-GB" sz="2605" noProof="1"/>
              <a:t> explanations for interpretable and explainable AI methods</a:t>
            </a:r>
          </a:p>
          <a:p>
            <a:pPr marL="520383" indent="-457200">
              <a:lnSpc>
                <a:spcPct val="170000"/>
              </a:lnSpc>
              <a:spcBef>
                <a:spcPts val="1000"/>
              </a:spcBef>
              <a:buSzPts val="2605"/>
              <a:buFont typeface="Arial" panose="020B0604020202020204" pitchFamily="34" charset="0"/>
              <a:buChar char="•"/>
            </a:pPr>
            <a:r>
              <a:rPr lang="en-GB" sz="2605" noProof="1"/>
              <a:t>Main risks:</a:t>
            </a:r>
          </a:p>
          <a:p>
            <a:pPr marL="979961" lvl="1" indent="-457200">
              <a:lnSpc>
                <a:spcPct val="170000"/>
              </a:lnSpc>
              <a:spcBef>
                <a:spcPts val="1000"/>
              </a:spcBef>
              <a:buSzPts val="2605"/>
              <a:buFont typeface="Arial" panose="020B0604020202020204" pitchFamily="34" charset="0"/>
              <a:buChar char="•"/>
            </a:pPr>
            <a:r>
              <a:rPr lang="en-GB" sz="2605" noProof="1"/>
              <a:t>Explanations that sound right but are </a:t>
            </a:r>
            <a:r>
              <a:rPr lang="en-GB" sz="2605" b="1" noProof="1"/>
              <a:t>not grounded </a:t>
            </a:r>
            <a:r>
              <a:rPr lang="en-GB" sz="2605" noProof="1"/>
              <a:t>on real behaviour</a:t>
            </a:r>
          </a:p>
          <a:p>
            <a:pPr marL="979961" lvl="1" indent="-457200">
              <a:lnSpc>
                <a:spcPct val="170000"/>
              </a:lnSpc>
              <a:spcBef>
                <a:spcPts val="1000"/>
              </a:spcBef>
              <a:buSzPts val="2605"/>
              <a:buFont typeface="Arial" panose="020B0604020202020204" pitchFamily="34" charset="0"/>
              <a:buChar char="•"/>
            </a:pPr>
            <a:r>
              <a:rPr lang="en-GB" sz="2605" noProof="1"/>
              <a:t>Once you lose </a:t>
            </a:r>
            <a:r>
              <a:rPr lang="en-GB" sz="2605" b="1" noProof="1"/>
              <a:t>public trust</a:t>
            </a:r>
            <a:r>
              <a:rPr lang="en-GB" sz="2605" noProof="1"/>
              <a:t>, it’s difficult to gain it back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9899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503"/>
    </mc:Choice>
    <mc:Fallback>
      <p:transition spd="slow" advTm="3150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>
          <a:extLst>
            <a:ext uri="{FF2B5EF4-FFF2-40B4-BE49-F238E27FC236}">
              <a16:creationId xmlns:a16="http://schemas.microsoft.com/office/drawing/2014/main" id="{69D961F3-4BDE-B00E-8C93-1A06FD7A8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>
            <a:extLst>
              <a:ext uri="{FF2B5EF4-FFF2-40B4-BE49-F238E27FC236}">
                <a16:creationId xmlns:a16="http://schemas.microsoft.com/office/drawing/2014/main" id="{117E8F49-8FA9-B026-961B-6234CD5FBA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en-GB" b="1" noProof="1"/>
              <a:t>In a nutshell</a:t>
            </a:r>
            <a:endParaRPr lang="en-GB" noProof="1"/>
          </a:p>
        </p:txBody>
      </p:sp>
      <p:sp>
        <p:nvSpPr>
          <p:cNvPr id="311" name="Google Shape;311;g1bc33dc2a88_0_0">
            <a:extLst>
              <a:ext uri="{FF2B5EF4-FFF2-40B4-BE49-F238E27FC236}">
                <a16:creationId xmlns:a16="http://schemas.microsoft.com/office/drawing/2014/main" id="{8F427AEC-25DC-5C4D-A35C-D6B1E41D9B1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en-GB" noProof="1" smtClean="0"/>
              <a:pPr/>
              <a:t>2</a:t>
            </a:fld>
            <a:endParaRPr lang="en-GB" noProof="1"/>
          </a:p>
        </p:txBody>
      </p:sp>
      <p:sp>
        <p:nvSpPr>
          <p:cNvPr id="312" name="Google Shape;312;g1bc33dc2a88_0_0">
            <a:extLst>
              <a:ext uri="{FF2B5EF4-FFF2-40B4-BE49-F238E27FC236}">
                <a16:creationId xmlns:a16="http://schemas.microsoft.com/office/drawing/2014/main" id="{A7BD8F00-3531-7397-7638-EF50A9F227F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GB" noProof="1"/>
              <a:t>Opportunities and Risks of LLMs as Explainability Assistants						Filip Cano</a:t>
            </a:r>
          </a:p>
        </p:txBody>
      </p:sp>
      <p:sp>
        <p:nvSpPr>
          <p:cNvPr id="4" name="Google Shape;184;g1e415644c27_0_3">
            <a:extLst>
              <a:ext uri="{FF2B5EF4-FFF2-40B4-BE49-F238E27FC236}">
                <a16:creationId xmlns:a16="http://schemas.microsoft.com/office/drawing/2014/main" id="{2D0ED1B9-6850-AB2B-2D50-D7957595DFAD}"/>
              </a:ext>
            </a:extLst>
          </p:cNvPr>
          <p:cNvSpPr txBox="1">
            <a:spLocks/>
          </p:cNvSpPr>
          <p:nvPr/>
        </p:nvSpPr>
        <p:spPr>
          <a:xfrm>
            <a:off x="729925" y="3122028"/>
            <a:ext cx="10080315" cy="3888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9577" marR="0" lvl="0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9155" marR="0" lvl="1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F70146"/>
              </a:buClr>
              <a:buSzPts val="1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8732" marR="0" lvl="2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8310" marR="0" lvl="3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97887" marR="0" lvl="4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57465" marR="0" lvl="5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17042" marR="0" lvl="6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76620" marR="0" lvl="7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36197" marR="0" lvl="8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94017">
              <a:lnSpc>
                <a:spcPct val="170000"/>
              </a:lnSpc>
              <a:spcBef>
                <a:spcPts val="1000"/>
              </a:spcBef>
              <a:buSzPts val="2605"/>
              <a:buFont typeface="Arial"/>
              <a:buChar char="●"/>
            </a:pPr>
            <a:endParaRPr lang="en-GB" sz="2605" noProof="1"/>
          </a:p>
        </p:txBody>
      </p:sp>
      <p:sp>
        <p:nvSpPr>
          <p:cNvPr id="11" name="Google Shape;184;g1e415644c27_0_3">
            <a:extLst>
              <a:ext uri="{FF2B5EF4-FFF2-40B4-BE49-F238E27FC236}">
                <a16:creationId xmlns:a16="http://schemas.microsoft.com/office/drawing/2014/main" id="{C6616E0C-F1BD-1AE1-7599-37DC3F2355E0}"/>
              </a:ext>
            </a:extLst>
          </p:cNvPr>
          <p:cNvSpPr txBox="1">
            <a:spLocks/>
          </p:cNvSpPr>
          <p:nvPr/>
        </p:nvSpPr>
        <p:spPr>
          <a:xfrm>
            <a:off x="743992" y="1566477"/>
            <a:ext cx="11424562" cy="4434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9577" marR="0" lvl="0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9155" marR="0" lvl="1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F70146"/>
              </a:buClr>
              <a:buSzPts val="1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8732" marR="0" lvl="2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8310" marR="0" lvl="3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97887" marR="0" lvl="4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57465" marR="0" lvl="5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17042" marR="0" lvl="6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76620" marR="0" lvl="7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36197" marR="0" lvl="8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20383" indent="-457200">
              <a:lnSpc>
                <a:spcPct val="170000"/>
              </a:lnSpc>
              <a:spcBef>
                <a:spcPts val="1000"/>
              </a:spcBef>
              <a:buSzPts val="2605"/>
              <a:buFont typeface="Arial" panose="020B0604020202020204" pitchFamily="34" charset="0"/>
              <a:buChar char="•"/>
            </a:pPr>
            <a:r>
              <a:rPr lang="en-GB" sz="2605" noProof="1"/>
              <a:t>Explainability methods are useful, but made by and for engineers</a:t>
            </a:r>
          </a:p>
          <a:p>
            <a:pPr marL="520383" indent="-457200">
              <a:lnSpc>
                <a:spcPct val="170000"/>
              </a:lnSpc>
              <a:spcBef>
                <a:spcPts val="1000"/>
              </a:spcBef>
              <a:buSzPts val="2605"/>
              <a:buFont typeface="Arial" panose="020B0604020202020204" pitchFamily="34" charset="0"/>
              <a:buChar char="•"/>
            </a:pPr>
            <a:r>
              <a:rPr lang="en-GB" sz="2605" noProof="1"/>
              <a:t> “Right of an explanation” as a foundation of trust</a:t>
            </a:r>
          </a:p>
          <a:p>
            <a:pPr marL="979961" lvl="1" indent="-457200">
              <a:lnSpc>
                <a:spcPct val="170000"/>
              </a:lnSpc>
              <a:spcBef>
                <a:spcPts val="1000"/>
              </a:spcBef>
              <a:buSzPts val="2605"/>
              <a:buFont typeface="Arial" panose="020B0604020202020204" pitchFamily="34" charset="0"/>
              <a:buChar char="•"/>
            </a:pPr>
            <a:r>
              <a:rPr lang="en-GB" sz="2605" noProof="1"/>
              <a:t>But… What is an explanation? </a:t>
            </a:r>
            <a:r>
              <a:rPr lang="en-AT" sz="2800" dirty="0"/>
              <a:t>📖</a:t>
            </a:r>
            <a:endParaRPr lang="en-GB" sz="2605" noProof="1"/>
          </a:p>
          <a:p>
            <a:pPr marL="520383" indent="-457200">
              <a:lnSpc>
                <a:spcPct val="170000"/>
              </a:lnSpc>
              <a:spcBef>
                <a:spcPts val="1000"/>
              </a:spcBef>
              <a:buSzPts val="2605"/>
              <a:buFont typeface="Arial" panose="020B0604020202020204" pitchFamily="34" charset="0"/>
              <a:buChar char="•"/>
            </a:pPr>
            <a:r>
              <a:rPr lang="en-GB" sz="2605" noProof="1"/>
              <a:t>LLMs can help us bridge this gap!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1CCAD8-E70D-927B-212E-0A810B0A6D9B}"/>
              </a:ext>
            </a:extLst>
          </p:cNvPr>
          <p:cNvSpPr txBox="1"/>
          <p:nvPr/>
        </p:nvSpPr>
        <p:spPr>
          <a:xfrm>
            <a:off x="307455" y="6972979"/>
            <a:ext cx="12835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1800" dirty="0"/>
              <a:t>📖 Tim Miller, </a:t>
            </a:r>
            <a:r>
              <a:rPr lang="en-GB" sz="1800" i="1" dirty="0"/>
              <a:t>Explanation in artificial intelligence: Insights from the social sciences</a:t>
            </a:r>
            <a:r>
              <a:rPr lang="en-GB" sz="1800" dirty="0"/>
              <a:t>. Artificial Intelligence (vol 267). 2019</a:t>
            </a:r>
            <a:endParaRPr lang="en-AT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891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03"/>
    </mc:Choice>
    <mc:Fallback xmlns="">
      <p:transition spd="slow" advTm="315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>
          <a:extLst>
            <a:ext uri="{FF2B5EF4-FFF2-40B4-BE49-F238E27FC236}">
              <a16:creationId xmlns:a16="http://schemas.microsoft.com/office/drawing/2014/main" id="{7FEA8750-0C60-7F4A-0A79-7413D9DD0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>
            <a:extLst>
              <a:ext uri="{FF2B5EF4-FFF2-40B4-BE49-F238E27FC236}">
                <a16:creationId xmlns:a16="http://schemas.microsoft.com/office/drawing/2014/main" id="{F1DB9E41-CBAB-D141-8A60-EFA2418EF0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en-GB" b="1" noProof="1"/>
              <a:t>Explainable vs Interpretable AI</a:t>
            </a:r>
            <a:endParaRPr lang="en-GB" noProof="1"/>
          </a:p>
        </p:txBody>
      </p:sp>
      <p:sp>
        <p:nvSpPr>
          <p:cNvPr id="311" name="Google Shape;311;g1bc33dc2a88_0_0">
            <a:extLst>
              <a:ext uri="{FF2B5EF4-FFF2-40B4-BE49-F238E27FC236}">
                <a16:creationId xmlns:a16="http://schemas.microsoft.com/office/drawing/2014/main" id="{C6400D77-0F32-5B04-2215-5FCDA83BF88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en-GB" noProof="1" smtClean="0"/>
              <a:pPr/>
              <a:t>3</a:t>
            </a:fld>
            <a:endParaRPr lang="en-GB" noProof="1"/>
          </a:p>
        </p:txBody>
      </p:sp>
      <p:sp>
        <p:nvSpPr>
          <p:cNvPr id="312" name="Google Shape;312;g1bc33dc2a88_0_0">
            <a:extLst>
              <a:ext uri="{FF2B5EF4-FFF2-40B4-BE49-F238E27FC236}">
                <a16:creationId xmlns:a16="http://schemas.microsoft.com/office/drawing/2014/main" id="{555C87E8-6B7E-92F4-3952-53C22F50900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GB" noProof="1"/>
              <a:t>Opportunities and Risks of LLMs as Explainability Assistants						Filip Cano</a:t>
            </a:r>
          </a:p>
        </p:txBody>
      </p:sp>
      <p:sp>
        <p:nvSpPr>
          <p:cNvPr id="4" name="Google Shape;184;g1e415644c27_0_3">
            <a:extLst>
              <a:ext uri="{FF2B5EF4-FFF2-40B4-BE49-F238E27FC236}">
                <a16:creationId xmlns:a16="http://schemas.microsoft.com/office/drawing/2014/main" id="{1E2CC981-06E0-864E-0E2C-2E16FB9B9106}"/>
              </a:ext>
            </a:extLst>
          </p:cNvPr>
          <p:cNvSpPr txBox="1">
            <a:spLocks/>
          </p:cNvSpPr>
          <p:nvPr/>
        </p:nvSpPr>
        <p:spPr>
          <a:xfrm>
            <a:off x="729925" y="3122028"/>
            <a:ext cx="10080315" cy="3888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9577" marR="0" lvl="0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9155" marR="0" lvl="1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F70146"/>
              </a:buClr>
              <a:buSzPts val="1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8732" marR="0" lvl="2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8310" marR="0" lvl="3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97887" marR="0" lvl="4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57465" marR="0" lvl="5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17042" marR="0" lvl="6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76620" marR="0" lvl="7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36197" marR="0" lvl="8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94017">
              <a:lnSpc>
                <a:spcPct val="170000"/>
              </a:lnSpc>
              <a:spcBef>
                <a:spcPts val="1000"/>
              </a:spcBef>
              <a:buSzPts val="2605"/>
              <a:buFont typeface="Arial"/>
              <a:buChar char="●"/>
            </a:pPr>
            <a:endParaRPr lang="en-GB" sz="2605" noProof="1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5A1B6D-E454-FF7D-7F2C-F20D5C4C6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166" y="1484612"/>
            <a:ext cx="10364849" cy="54976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46A97F-FD69-7751-3787-8AC38DA9B020}"/>
              </a:ext>
            </a:extLst>
          </p:cNvPr>
          <p:cNvSpPr txBox="1"/>
          <p:nvPr/>
        </p:nvSpPr>
        <p:spPr>
          <a:xfrm>
            <a:off x="307455" y="6972979"/>
            <a:ext cx="12835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1200" dirty="0"/>
              <a:t>*Image generated with help of generative AI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930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503"/>
    </mc:Choice>
    <mc:Fallback>
      <p:transition spd="slow" advTm="315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>
          <a:extLst>
            <a:ext uri="{FF2B5EF4-FFF2-40B4-BE49-F238E27FC236}">
              <a16:creationId xmlns:a16="http://schemas.microsoft.com/office/drawing/2014/main" id="{C6FA031A-3A17-7FAA-1829-AC312C356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>
            <a:extLst>
              <a:ext uri="{FF2B5EF4-FFF2-40B4-BE49-F238E27FC236}">
                <a16:creationId xmlns:a16="http://schemas.microsoft.com/office/drawing/2014/main" id="{B49CD332-35DB-9CAF-E77A-A0B79D9F6A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en-GB" b="1" noProof="1"/>
              <a:t>Explainable vs Interpretable AI</a:t>
            </a:r>
            <a:endParaRPr lang="en-GB" noProof="1"/>
          </a:p>
        </p:txBody>
      </p:sp>
      <p:sp>
        <p:nvSpPr>
          <p:cNvPr id="311" name="Google Shape;311;g1bc33dc2a88_0_0">
            <a:extLst>
              <a:ext uri="{FF2B5EF4-FFF2-40B4-BE49-F238E27FC236}">
                <a16:creationId xmlns:a16="http://schemas.microsoft.com/office/drawing/2014/main" id="{19E12537-1001-CA9F-4DAE-75E0792DC5D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en-GB" noProof="1" smtClean="0"/>
              <a:pPr/>
              <a:t>4</a:t>
            </a:fld>
            <a:endParaRPr lang="en-GB" noProof="1"/>
          </a:p>
        </p:txBody>
      </p:sp>
      <p:sp>
        <p:nvSpPr>
          <p:cNvPr id="312" name="Google Shape;312;g1bc33dc2a88_0_0">
            <a:extLst>
              <a:ext uri="{FF2B5EF4-FFF2-40B4-BE49-F238E27FC236}">
                <a16:creationId xmlns:a16="http://schemas.microsoft.com/office/drawing/2014/main" id="{5FF353C3-D7FC-CFC9-F388-94D337BEB2B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GB" noProof="1"/>
              <a:t>Opportunities and Risks of LLMs as Explainability Assistants						Filip Cano</a:t>
            </a:r>
          </a:p>
        </p:txBody>
      </p:sp>
      <p:sp>
        <p:nvSpPr>
          <p:cNvPr id="4" name="Google Shape;184;g1e415644c27_0_3">
            <a:extLst>
              <a:ext uri="{FF2B5EF4-FFF2-40B4-BE49-F238E27FC236}">
                <a16:creationId xmlns:a16="http://schemas.microsoft.com/office/drawing/2014/main" id="{F1E2FB2A-B5E2-5E24-8337-4874E1408DC1}"/>
              </a:ext>
            </a:extLst>
          </p:cNvPr>
          <p:cNvSpPr txBox="1">
            <a:spLocks/>
          </p:cNvSpPr>
          <p:nvPr/>
        </p:nvSpPr>
        <p:spPr>
          <a:xfrm>
            <a:off x="729925" y="3122028"/>
            <a:ext cx="10080315" cy="3888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9577" marR="0" lvl="0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9155" marR="0" lvl="1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F70146"/>
              </a:buClr>
              <a:buSzPts val="1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8732" marR="0" lvl="2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8310" marR="0" lvl="3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97887" marR="0" lvl="4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57465" marR="0" lvl="5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17042" marR="0" lvl="6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76620" marR="0" lvl="7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36197" marR="0" lvl="8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94017">
              <a:lnSpc>
                <a:spcPct val="170000"/>
              </a:lnSpc>
              <a:spcBef>
                <a:spcPts val="1000"/>
              </a:spcBef>
              <a:buSzPts val="2605"/>
              <a:buFont typeface="Arial"/>
              <a:buChar char="●"/>
            </a:pPr>
            <a:endParaRPr lang="en-GB" sz="2605" noProof="1"/>
          </a:p>
        </p:txBody>
      </p:sp>
      <p:sp>
        <p:nvSpPr>
          <p:cNvPr id="11" name="Google Shape;184;g1e415644c27_0_3">
            <a:extLst>
              <a:ext uri="{FF2B5EF4-FFF2-40B4-BE49-F238E27FC236}">
                <a16:creationId xmlns:a16="http://schemas.microsoft.com/office/drawing/2014/main" id="{09C53F77-6C3F-EFA1-892F-EF6B5C09EEC7}"/>
              </a:ext>
            </a:extLst>
          </p:cNvPr>
          <p:cNvSpPr txBox="1">
            <a:spLocks/>
          </p:cNvSpPr>
          <p:nvPr/>
        </p:nvSpPr>
        <p:spPr>
          <a:xfrm>
            <a:off x="743992" y="1566477"/>
            <a:ext cx="5758408" cy="4434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9577" marR="0" lvl="0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9155" marR="0" lvl="1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F70146"/>
              </a:buClr>
              <a:buSzPts val="1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8732" marR="0" lvl="2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8310" marR="0" lvl="3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97887" marR="0" lvl="4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57465" marR="0" lvl="5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17042" marR="0" lvl="6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76620" marR="0" lvl="7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36197" marR="0" lvl="8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3183" indent="0">
              <a:lnSpc>
                <a:spcPct val="170000"/>
              </a:lnSpc>
              <a:spcBef>
                <a:spcPts val="1000"/>
              </a:spcBef>
              <a:buSzPts val="2605"/>
            </a:pPr>
            <a:r>
              <a:rPr lang="en-GB" sz="2605" b="1" noProof="1"/>
              <a:t>Interpretable AI</a:t>
            </a:r>
          </a:p>
          <a:p>
            <a:pPr marL="520383" indent="-457200">
              <a:lnSpc>
                <a:spcPct val="170000"/>
              </a:lnSpc>
              <a:spcBef>
                <a:spcPts val="1000"/>
              </a:spcBef>
              <a:buSzPts val="2605"/>
              <a:buFont typeface="Arial" panose="020B0604020202020204" pitchFamily="34" charset="0"/>
              <a:buChar char="•"/>
            </a:pPr>
            <a:r>
              <a:rPr lang="en-GB" sz="2605" noProof="1"/>
              <a:t>Transparency by design</a:t>
            </a:r>
          </a:p>
          <a:p>
            <a:pPr marL="520383" indent="-457200">
              <a:lnSpc>
                <a:spcPct val="170000"/>
              </a:lnSpc>
              <a:spcBef>
                <a:spcPts val="1000"/>
              </a:spcBef>
              <a:buSzPts val="2605"/>
              <a:buFont typeface="Arial" panose="020B0604020202020204" pitchFamily="34" charset="0"/>
              <a:buChar char="•"/>
            </a:pPr>
            <a:r>
              <a:rPr lang="en-GB" sz="2605" noProof="1"/>
              <a:t>Examples: Decision trees, rule lists, linear models… </a:t>
            </a:r>
          </a:p>
          <a:p>
            <a:pPr marL="520383" indent="-457200">
              <a:lnSpc>
                <a:spcPct val="170000"/>
              </a:lnSpc>
              <a:spcBef>
                <a:spcPts val="1000"/>
              </a:spcBef>
              <a:buSzPts val="2605"/>
              <a:buFont typeface="Arial" panose="020B0604020202020204" pitchFamily="34" charset="0"/>
              <a:buChar char="•"/>
            </a:pPr>
            <a:r>
              <a:rPr lang="en-GB" sz="2605" noProof="1"/>
              <a:t>You can directly inspect the decision logic…. If you can understand it</a:t>
            </a:r>
          </a:p>
        </p:txBody>
      </p:sp>
      <p:sp>
        <p:nvSpPr>
          <p:cNvPr id="3" name="Google Shape;184;g1e415644c27_0_3">
            <a:extLst>
              <a:ext uri="{FF2B5EF4-FFF2-40B4-BE49-F238E27FC236}">
                <a16:creationId xmlns:a16="http://schemas.microsoft.com/office/drawing/2014/main" id="{D098F492-9022-6A97-C84F-7F11A7C9E1CD}"/>
              </a:ext>
            </a:extLst>
          </p:cNvPr>
          <p:cNvSpPr txBox="1">
            <a:spLocks/>
          </p:cNvSpPr>
          <p:nvPr/>
        </p:nvSpPr>
        <p:spPr>
          <a:xfrm>
            <a:off x="6774674" y="1576374"/>
            <a:ext cx="5758408" cy="4434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9577" marR="0" lvl="0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9155" marR="0" lvl="1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F70146"/>
              </a:buClr>
              <a:buSzPts val="1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8732" marR="0" lvl="2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8310" marR="0" lvl="3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97887" marR="0" lvl="4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57465" marR="0" lvl="5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17042" marR="0" lvl="6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76620" marR="0" lvl="7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36197" marR="0" lvl="8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3183" indent="0">
              <a:lnSpc>
                <a:spcPct val="170000"/>
              </a:lnSpc>
              <a:spcBef>
                <a:spcPts val="1000"/>
              </a:spcBef>
              <a:buSzPts val="2605"/>
            </a:pPr>
            <a:r>
              <a:rPr lang="en-GB" sz="2605" b="1" noProof="1"/>
              <a:t>Explainable AI</a:t>
            </a:r>
          </a:p>
          <a:p>
            <a:pPr marL="520383" indent="-457200">
              <a:lnSpc>
                <a:spcPct val="170000"/>
              </a:lnSpc>
              <a:spcBef>
                <a:spcPts val="1000"/>
              </a:spcBef>
              <a:buSzPts val="2605"/>
              <a:buFont typeface="Arial" panose="020B0604020202020204" pitchFamily="34" charset="0"/>
              <a:buChar char="•"/>
            </a:pPr>
            <a:r>
              <a:rPr lang="en-GB" sz="2605" noProof="1"/>
              <a:t>Post-hoc explanations of opaque methods.</a:t>
            </a:r>
          </a:p>
          <a:p>
            <a:pPr marL="520383" indent="-457200">
              <a:lnSpc>
                <a:spcPct val="170000"/>
              </a:lnSpc>
              <a:spcBef>
                <a:spcPts val="1000"/>
              </a:spcBef>
              <a:buSzPts val="2605"/>
              <a:buFont typeface="Arial" panose="020B0604020202020204" pitchFamily="34" charset="0"/>
              <a:buChar char="•"/>
            </a:pPr>
            <a:r>
              <a:rPr lang="en-GB" sz="2605" noProof="1"/>
              <a:t>Examples: SHAP, LIME, saliency maps, counterfactuals…</a:t>
            </a:r>
          </a:p>
          <a:p>
            <a:pPr marL="520383" indent="-457200">
              <a:lnSpc>
                <a:spcPct val="170000"/>
              </a:lnSpc>
              <a:spcBef>
                <a:spcPts val="1000"/>
              </a:spcBef>
              <a:buSzPts val="2605"/>
              <a:buFont typeface="Arial" panose="020B0604020202020204" pitchFamily="34" charset="0"/>
              <a:buChar char="•"/>
            </a:pPr>
            <a:r>
              <a:rPr lang="en-GB" sz="2605" noProof="1"/>
              <a:t>You can apply it to any method… if your explanation is faithful enough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0753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503"/>
    </mc:Choice>
    <mc:Fallback>
      <p:transition spd="slow" advTm="3150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>
          <a:extLst>
            <a:ext uri="{FF2B5EF4-FFF2-40B4-BE49-F238E27FC236}">
              <a16:creationId xmlns:a16="http://schemas.microsoft.com/office/drawing/2014/main" id="{3685E84F-446C-40A2-0729-484946CCA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>
            <a:extLst>
              <a:ext uri="{FF2B5EF4-FFF2-40B4-BE49-F238E27FC236}">
                <a16:creationId xmlns:a16="http://schemas.microsoft.com/office/drawing/2014/main" id="{9A2AAA6C-2231-6850-BB4F-8D9C6FC99F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en-GB" b="1" noProof="1"/>
              <a:t>Global vs Local Explainability</a:t>
            </a:r>
            <a:endParaRPr lang="en-GB" noProof="1"/>
          </a:p>
        </p:txBody>
      </p:sp>
      <p:sp>
        <p:nvSpPr>
          <p:cNvPr id="311" name="Google Shape;311;g1bc33dc2a88_0_0">
            <a:extLst>
              <a:ext uri="{FF2B5EF4-FFF2-40B4-BE49-F238E27FC236}">
                <a16:creationId xmlns:a16="http://schemas.microsoft.com/office/drawing/2014/main" id="{2695AC78-6059-CEB2-F4B7-0807F1BF015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en-GB" noProof="1" smtClean="0"/>
              <a:pPr/>
              <a:t>5</a:t>
            </a:fld>
            <a:endParaRPr lang="en-GB" noProof="1"/>
          </a:p>
        </p:txBody>
      </p:sp>
      <p:sp>
        <p:nvSpPr>
          <p:cNvPr id="312" name="Google Shape;312;g1bc33dc2a88_0_0">
            <a:extLst>
              <a:ext uri="{FF2B5EF4-FFF2-40B4-BE49-F238E27FC236}">
                <a16:creationId xmlns:a16="http://schemas.microsoft.com/office/drawing/2014/main" id="{3D29FB2D-4611-AA9D-C927-EB49689F08E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GB" noProof="1"/>
              <a:t>Opportunities and Risks of LLMs as Explainability Assistants						Filip Cano</a:t>
            </a:r>
          </a:p>
        </p:txBody>
      </p:sp>
      <p:sp>
        <p:nvSpPr>
          <p:cNvPr id="4" name="Google Shape;184;g1e415644c27_0_3">
            <a:extLst>
              <a:ext uri="{FF2B5EF4-FFF2-40B4-BE49-F238E27FC236}">
                <a16:creationId xmlns:a16="http://schemas.microsoft.com/office/drawing/2014/main" id="{DA837B81-9677-FA6B-D046-1E954B432DAE}"/>
              </a:ext>
            </a:extLst>
          </p:cNvPr>
          <p:cNvSpPr txBox="1">
            <a:spLocks/>
          </p:cNvSpPr>
          <p:nvPr/>
        </p:nvSpPr>
        <p:spPr>
          <a:xfrm>
            <a:off x="729925" y="3122028"/>
            <a:ext cx="10080315" cy="3888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9577" marR="0" lvl="0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9155" marR="0" lvl="1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F70146"/>
              </a:buClr>
              <a:buSzPts val="1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8732" marR="0" lvl="2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8310" marR="0" lvl="3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97887" marR="0" lvl="4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57465" marR="0" lvl="5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17042" marR="0" lvl="6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76620" marR="0" lvl="7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36197" marR="0" lvl="8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94017">
              <a:lnSpc>
                <a:spcPct val="170000"/>
              </a:lnSpc>
              <a:spcBef>
                <a:spcPts val="1000"/>
              </a:spcBef>
              <a:buSzPts val="2605"/>
              <a:buFont typeface="Arial"/>
              <a:buChar char="●"/>
            </a:pPr>
            <a:endParaRPr lang="en-GB" sz="2605" noProof="1"/>
          </a:p>
        </p:txBody>
      </p:sp>
      <p:pic>
        <p:nvPicPr>
          <p:cNvPr id="6" name="Picture 5" descr="A hand with stars in the shape of a hand&#10;&#10;Description automatically generated">
            <a:extLst>
              <a:ext uri="{FF2B5EF4-FFF2-40B4-BE49-F238E27FC236}">
                <a16:creationId xmlns:a16="http://schemas.microsoft.com/office/drawing/2014/main" id="{D0102E06-6A6A-9265-055E-6D95BD80DF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03" t="5280" r="23837" b="7092"/>
          <a:stretch/>
        </p:blipFill>
        <p:spPr>
          <a:xfrm>
            <a:off x="7164328" y="3389170"/>
            <a:ext cx="3423480" cy="3354087"/>
          </a:xfrm>
          <a:prstGeom prst="rect">
            <a:avLst/>
          </a:prstGeom>
        </p:spPr>
      </p:pic>
      <p:pic>
        <p:nvPicPr>
          <p:cNvPr id="7" name="Picture 6" descr="A blue and pink circle with stars&#10;&#10;Description automatically generated">
            <a:extLst>
              <a:ext uri="{FF2B5EF4-FFF2-40B4-BE49-F238E27FC236}">
                <a16:creationId xmlns:a16="http://schemas.microsoft.com/office/drawing/2014/main" id="{46DF98F5-D80A-17DD-5FCE-B9EB0252BB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021" t="6186" r="23620" b="6186"/>
          <a:stretch/>
        </p:blipFill>
        <p:spPr>
          <a:xfrm>
            <a:off x="1354404" y="3389170"/>
            <a:ext cx="3423480" cy="3354087"/>
          </a:xfrm>
          <a:prstGeom prst="rect">
            <a:avLst/>
          </a:prstGeom>
        </p:spPr>
      </p:pic>
      <p:sp>
        <p:nvSpPr>
          <p:cNvPr id="8" name="Google Shape;164;g1b2876d289f_0_135">
            <a:extLst>
              <a:ext uri="{FF2B5EF4-FFF2-40B4-BE49-F238E27FC236}">
                <a16:creationId xmlns:a16="http://schemas.microsoft.com/office/drawing/2014/main" id="{4C567C92-9DB3-AC06-D71B-F47A5FF239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99450" y="1695975"/>
            <a:ext cx="11959200" cy="1067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-GB" sz="2600" dirty="0"/>
              <a:t>Much of explainable AI is based on surrogate models that are interpretable</a:t>
            </a:r>
          </a:p>
          <a:p>
            <a:pPr marL="457200" indent="-393700">
              <a:lnSpc>
                <a:spcPct val="150000"/>
              </a:lnSpc>
              <a:spcBef>
                <a:spcPts val="1000"/>
              </a:spcBef>
              <a:buSzPts val="2600"/>
              <a:buFont typeface="Arial"/>
              <a:buChar char="●"/>
            </a:pPr>
            <a:r>
              <a:rPr lang="en-GB" sz="2600" dirty="0"/>
              <a:t>Explanatory surrogate models can be </a:t>
            </a:r>
            <a:r>
              <a:rPr lang="en-GB" sz="2600" i="1" dirty="0"/>
              <a:t>local</a:t>
            </a:r>
            <a:r>
              <a:rPr lang="en-GB" sz="2600" dirty="0"/>
              <a:t> or </a:t>
            </a:r>
            <a:r>
              <a:rPr lang="en-GB" sz="2600" i="1" dirty="0"/>
              <a:t>global</a:t>
            </a:r>
            <a:r>
              <a:rPr lang="en-GB" sz="26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2056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503"/>
    </mc:Choice>
    <mc:Fallback>
      <p:transition spd="slow" advTm="3150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>
          <a:extLst>
            <a:ext uri="{FF2B5EF4-FFF2-40B4-BE49-F238E27FC236}">
              <a16:creationId xmlns:a16="http://schemas.microsoft.com/office/drawing/2014/main" id="{CE3FCAA6-70B7-8228-5DBC-961970938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>
            <a:extLst>
              <a:ext uri="{FF2B5EF4-FFF2-40B4-BE49-F238E27FC236}">
                <a16:creationId xmlns:a16="http://schemas.microsoft.com/office/drawing/2014/main" id="{92653F92-DD0F-C6DA-6723-EA0CE8F7DE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en-GB" b="1" noProof="1"/>
              <a:t>A good explanation is a conversation</a:t>
            </a:r>
            <a:endParaRPr lang="en-GB" noProof="1"/>
          </a:p>
        </p:txBody>
      </p:sp>
      <p:sp>
        <p:nvSpPr>
          <p:cNvPr id="311" name="Google Shape;311;g1bc33dc2a88_0_0">
            <a:extLst>
              <a:ext uri="{FF2B5EF4-FFF2-40B4-BE49-F238E27FC236}">
                <a16:creationId xmlns:a16="http://schemas.microsoft.com/office/drawing/2014/main" id="{FEC088B2-93B7-6C2E-DB7F-01EFDF52CC1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en-GB" noProof="1" smtClean="0"/>
              <a:pPr/>
              <a:t>6</a:t>
            </a:fld>
            <a:endParaRPr lang="en-GB" noProof="1"/>
          </a:p>
        </p:txBody>
      </p:sp>
      <p:sp>
        <p:nvSpPr>
          <p:cNvPr id="312" name="Google Shape;312;g1bc33dc2a88_0_0">
            <a:extLst>
              <a:ext uri="{FF2B5EF4-FFF2-40B4-BE49-F238E27FC236}">
                <a16:creationId xmlns:a16="http://schemas.microsoft.com/office/drawing/2014/main" id="{F27F10CA-5E7D-0235-9549-974D36FD5DE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GB" noProof="1"/>
              <a:t>Opportunities and Risks of LLMs as Explainability Assistants						Filip Cano</a:t>
            </a:r>
          </a:p>
        </p:txBody>
      </p:sp>
      <p:sp>
        <p:nvSpPr>
          <p:cNvPr id="4" name="Google Shape;184;g1e415644c27_0_3">
            <a:extLst>
              <a:ext uri="{FF2B5EF4-FFF2-40B4-BE49-F238E27FC236}">
                <a16:creationId xmlns:a16="http://schemas.microsoft.com/office/drawing/2014/main" id="{41B60E8D-0565-E331-165C-53DCDF915149}"/>
              </a:ext>
            </a:extLst>
          </p:cNvPr>
          <p:cNvSpPr txBox="1">
            <a:spLocks/>
          </p:cNvSpPr>
          <p:nvPr/>
        </p:nvSpPr>
        <p:spPr>
          <a:xfrm>
            <a:off x="729925" y="3122028"/>
            <a:ext cx="10080315" cy="3888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9577" marR="0" lvl="0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9155" marR="0" lvl="1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F70146"/>
              </a:buClr>
              <a:buSzPts val="1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8732" marR="0" lvl="2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8310" marR="0" lvl="3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97887" marR="0" lvl="4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57465" marR="0" lvl="5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17042" marR="0" lvl="6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76620" marR="0" lvl="7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36197" marR="0" lvl="8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94017">
              <a:lnSpc>
                <a:spcPct val="170000"/>
              </a:lnSpc>
              <a:spcBef>
                <a:spcPts val="1000"/>
              </a:spcBef>
              <a:buSzPts val="2605"/>
              <a:buFont typeface="Arial"/>
              <a:buChar char="●"/>
            </a:pPr>
            <a:endParaRPr lang="en-GB" sz="2605" noProof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888A1C-1202-AE12-F816-7F8AEFFBC3FC}"/>
              </a:ext>
            </a:extLst>
          </p:cNvPr>
          <p:cNvSpPr txBox="1"/>
          <p:nvPr/>
        </p:nvSpPr>
        <p:spPr>
          <a:xfrm>
            <a:off x="307455" y="6972979"/>
            <a:ext cx="12835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1200" dirty="0"/>
              <a:t>*Image generated with help of generative AI</a:t>
            </a:r>
          </a:p>
        </p:txBody>
      </p:sp>
      <p:pic>
        <p:nvPicPr>
          <p:cNvPr id="7" name="Picture 6" descr="A cartoon of a person and a child&#10;&#10;AI-generated content may be incorrect.">
            <a:extLst>
              <a:ext uri="{FF2B5EF4-FFF2-40B4-BE49-F238E27FC236}">
                <a16:creationId xmlns:a16="http://schemas.microsoft.com/office/drawing/2014/main" id="{64C3594E-0D81-560C-2D80-F1D67B419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9061" y="1954997"/>
            <a:ext cx="7080469" cy="47203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6265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503"/>
    </mc:Choice>
    <mc:Fallback>
      <p:transition spd="slow" advTm="315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>
          <a:extLst>
            <a:ext uri="{FF2B5EF4-FFF2-40B4-BE49-F238E27FC236}">
              <a16:creationId xmlns:a16="http://schemas.microsoft.com/office/drawing/2014/main" id="{CA1DB2C8-84C1-1CD1-337F-D6582DF54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>
            <a:extLst>
              <a:ext uri="{FF2B5EF4-FFF2-40B4-BE49-F238E27FC236}">
                <a16:creationId xmlns:a16="http://schemas.microsoft.com/office/drawing/2014/main" id="{C65193C8-762A-DC81-B7AF-1B26AB1FAE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en-GB" b="1" noProof="1"/>
              <a:t>LLMs as an Interface Between Models and Users</a:t>
            </a:r>
            <a:endParaRPr lang="en-GB" noProof="1"/>
          </a:p>
        </p:txBody>
      </p:sp>
      <p:sp>
        <p:nvSpPr>
          <p:cNvPr id="311" name="Google Shape;311;g1bc33dc2a88_0_0">
            <a:extLst>
              <a:ext uri="{FF2B5EF4-FFF2-40B4-BE49-F238E27FC236}">
                <a16:creationId xmlns:a16="http://schemas.microsoft.com/office/drawing/2014/main" id="{C4E7C3D0-5716-03D8-06D6-CF1C5D4861E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en-GB" noProof="1" smtClean="0"/>
              <a:pPr/>
              <a:t>7</a:t>
            </a:fld>
            <a:endParaRPr lang="en-GB" noProof="1"/>
          </a:p>
        </p:txBody>
      </p:sp>
      <p:sp>
        <p:nvSpPr>
          <p:cNvPr id="312" name="Google Shape;312;g1bc33dc2a88_0_0">
            <a:extLst>
              <a:ext uri="{FF2B5EF4-FFF2-40B4-BE49-F238E27FC236}">
                <a16:creationId xmlns:a16="http://schemas.microsoft.com/office/drawing/2014/main" id="{891A8A13-4C66-84BD-DAF4-681B307F033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GB" noProof="1"/>
              <a:t>Opportunities and Risks of LLMs as Explainability Assistants						Filip Cano</a:t>
            </a:r>
          </a:p>
        </p:txBody>
      </p:sp>
      <p:sp>
        <p:nvSpPr>
          <p:cNvPr id="4" name="Google Shape;184;g1e415644c27_0_3">
            <a:extLst>
              <a:ext uri="{FF2B5EF4-FFF2-40B4-BE49-F238E27FC236}">
                <a16:creationId xmlns:a16="http://schemas.microsoft.com/office/drawing/2014/main" id="{F9895691-7689-C80E-8085-4CF9766E57DF}"/>
              </a:ext>
            </a:extLst>
          </p:cNvPr>
          <p:cNvSpPr txBox="1">
            <a:spLocks/>
          </p:cNvSpPr>
          <p:nvPr/>
        </p:nvSpPr>
        <p:spPr>
          <a:xfrm>
            <a:off x="729925" y="3122028"/>
            <a:ext cx="10080315" cy="3888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9577" marR="0" lvl="0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9155" marR="0" lvl="1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F70146"/>
              </a:buClr>
              <a:buSzPts val="1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8732" marR="0" lvl="2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8310" marR="0" lvl="3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97887" marR="0" lvl="4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57465" marR="0" lvl="5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17042" marR="0" lvl="6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76620" marR="0" lvl="7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36197" marR="0" lvl="8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94017">
              <a:lnSpc>
                <a:spcPct val="170000"/>
              </a:lnSpc>
              <a:spcBef>
                <a:spcPts val="1000"/>
              </a:spcBef>
              <a:buSzPts val="2605"/>
              <a:buFont typeface="Arial"/>
              <a:buChar char="●"/>
            </a:pPr>
            <a:endParaRPr lang="en-GB" sz="2605" noProof="1"/>
          </a:p>
        </p:txBody>
      </p:sp>
      <p:sp>
        <p:nvSpPr>
          <p:cNvPr id="2" name="Shape 5">
            <a:extLst>
              <a:ext uri="{FF2B5EF4-FFF2-40B4-BE49-F238E27FC236}">
                <a16:creationId xmlns:a16="http://schemas.microsoft.com/office/drawing/2014/main" id="{BA6AF101-CCE4-706F-685E-3B59F9D4049A}"/>
              </a:ext>
            </a:extLst>
          </p:cNvPr>
          <p:cNvSpPr/>
          <p:nvPr/>
        </p:nvSpPr>
        <p:spPr>
          <a:xfrm>
            <a:off x="3246120" y="2682161"/>
            <a:ext cx="2350008" cy="768096"/>
          </a:xfrm>
          <a:prstGeom prst="line">
            <a:avLst/>
          </a:prstGeom>
          <a:noFill/>
          <a:ln w="12700">
            <a:solidFill>
              <a:srgbClr val="B7C6BC"/>
            </a:solidFill>
            <a:prstDash val="solid"/>
            <a:tailEnd type="triangle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6">
            <a:extLst>
              <a:ext uri="{FF2B5EF4-FFF2-40B4-BE49-F238E27FC236}">
                <a16:creationId xmlns:a16="http://schemas.microsoft.com/office/drawing/2014/main" id="{867D9E92-68F4-6F84-1BDB-B00BAB69002A}"/>
              </a:ext>
            </a:extLst>
          </p:cNvPr>
          <p:cNvSpPr/>
          <p:nvPr/>
        </p:nvSpPr>
        <p:spPr>
          <a:xfrm flipV="1">
            <a:off x="3246120" y="3450257"/>
            <a:ext cx="2350008" cy="27432"/>
          </a:xfrm>
          <a:prstGeom prst="line">
            <a:avLst/>
          </a:prstGeom>
          <a:noFill/>
          <a:ln w="12700">
            <a:solidFill>
              <a:srgbClr val="B7C6BC"/>
            </a:solidFill>
            <a:prstDash val="solid"/>
            <a:tailEnd type="triangle"/>
          </a:ln>
        </p:spPr>
        <p:txBody>
          <a:bodyPr/>
          <a:lstStyle/>
          <a:p>
            <a:endParaRPr lang="en-GB"/>
          </a:p>
        </p:txBody>
      </p:sp>
      <p:sp>
        <p:nvSpPr>
          <p:cNvPr id="5" name="Shape 7">
            <a:extLst>
              <a:ext uri="{FF2B5EF4-FFF2-40B4-BE49-F238E27FC236}">
                <a16:creationId xmlns:a16="http://schemas.microsoft.com/office/drawing/2014/main" id="{72AB3CC5-D862-B169-EA03-CF6E8C768D5A}"/>
              </a:ext>
            </a:extLst>
          </p:cNvPr>
          <p:cNvSpPr/>
          <p:nvPr/>
        </p:nvSpPr>
        <p:spPr>
          <a:xfrm flipV="1">
            <a:off x="3246120" y="3450257"/>
            <a:ext cx="2350008" cy="822960"/>
          </a:xfrm>
          <a:prstGeom prst="line">
            <a:avLst/>
          </a:prstGeom>
          <a:noFill/>
          <a:ln w="12700">
            <a:solidFill>
              <a:srgbClr val="B7C6BC"/>
            </a:solidFill>
            <a:prstDash val="solid"/>
            <a:tailEnd type="triangle"/>
          </a:ln>
        </p:spPr>
        <p:txBody>
          <a:bodyPr/>
          <a:lstStyle/>
          <a:p>
            <a:endParaRPr lang="en-GB"/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23C427FB-AE05-9B94-5884-7BF344963DA7}"/>
              </a:ext>
            </a:extLst>
          </p:cNvPr>
          <p:cNvSpPr/>
          <p:nvPr/>
        </p:nvSpPr>
        <p:spPr>
          <a:xfrm>
            <a:off x="6995160" y="3450257"/>
            <a:ext cx="2331720" cy="0"/>
          </a:xfrm>
          <a:prstGeom prst="line">
            <a:avLst/>
          </a:prstGeom>
          <a:noFill/>
          <a:ln w="12700">
            <a:solidFill>
              <a:srgbClr val="B7C6BC"/>
            </a:solidFill>
            <a:prstDash val="solid"/>
            <a:tailEnd type="triangle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 9">
            <a:extLst>
              <a:ext uri="{FF2B5EF4-FFF2-40B4-BE49-F238E27FC236}">
                <a16:creationId xmlns:a16="http://schemas.microsoft.com/office/drawing/2014/main" id="{E28BB3D7-3B70-1BCC-6AC5-7D3C065F04D8}"/>
              </a:ext>
            </a:extLst>
          </p:cNvPr>
          <p:cNvSpPr/>
          <p:nvPr/>
        </p:nvSpPr>
        <p:spPr>
          <a:xfrm>
            <a:off x="868680" y="2316401"/>
            <a:ext cx="2377440" cy="640080"/>
          </a:xfrm>
          <a:prstGeom prst="rect">
            <a:avLst/>
          </a:prstGeom>
          <a:solidFill>
            <a:srgbClr val="F5F7F7"/>
          </a:solidFill>
          <a:ln>
            <a:solidFill>
              <a:srgbClr val="D9D9D9"/>
            </a:solidFill>
          </a:ln>
        </p:spPr>
        <p:txBody>
          <a:bodyPr wrap="square" lIns="1778" tIns="1778" rIns="1778" bIns="1778" rtlCol="0" anchor="ctr"/>
          <a:lstStyle/>
          <a:p>
            <a:pPr marL="0" indent="0" algn="ctr">
              <a:buNone/>
            </a:pPr>
            <a:r>
              <a:rPr lang="en-US" sz="1520" b="1" dirty="0">
                <a:solidFill>
                  <a:srgbClr val="2222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Saliency / attribution</a:t>
            </a:r>
            <a:endParaRPr lang="en-US" sz="1520" dirty="0"/>
          </a:p>
        </p:txBody>
      </p:sp>
      <p:sp>
        <p:nvSpPr>
          <p:cNvPr id="8" name="Text 10">
            <a:extLst>
              <a:ext uri="{FF2B5EF4-FFF2-40B4-BE49-F238E27FC236}">
                <a16:creationId xmlns:a16="http://schemas.microsoft.com/office/drawing/2014/main" id="{642183DC-849F-DC76-2EDC-D560F4EA5B38}"/>
              </a:ext>
            </a:extLst>
          </p:cNvPr>
          <p:cNvSpPr/>
          <p:nvPr/>
        </p:nvSpPr>
        <p:spPr>
          <a:xfrm>
            <a:off x="868680" y="3111929"/>
            <a:ext cx="2377440" cy="640080"/>
          </a:xfrm>
          <a:prstGeom prst="rect">
            <a:avLst/>
          </a:prstGeom>
          <a:solidFill>
            <a:srgbClr val="FFF7DA"/>
          </a:solidFill>
          <a:ln>
            <a:solidFill>
              <a:srgbClr val="F4C542"/>
            </a:solidFill>
          </a:ln>
        </p:spPr>
        <p:txBody>
          <a:bodyPr wrap="square" lIns="1778" tIns="1778" rIns="1778" bIns="1778" rtlCol="0" anchor="ctr"/>
          <a:lstStyle/>
          <a:p>
            <a:pPr marL="0" indent="0" algn="ctr">
              <a:buNone/>
            </a:pPr>
            <a:r>
              <a:rPr lang="en-US" sz="1520" b="1" dirty="0">
                <a:solidFill>
                  <a:srgbClr val="2222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Counterfactuals</a:t>
            </a:r>
            <a:endParaRPr lang="en-US" sz="1520" dirty="0"/>
          </a:p>
        </p:txBody>
      </p:sp>
      <p:sp>
        <p:nvSpPr>
          <p:cNvPr id="9" name="Text 11">
            <a:extLst>
              <a:ext uri="{FF2B5EF4-FFF2-40B4-BE49-F238E27FC236}">
                <a16:creationId xmlns:a16="http://schemas.microsoft.com/office/drawing/2014/main" id="{2159426B-17A4-C265-8C4F-B7A8CA9B2E56}"/>
              </a:ext>
            </a:extLst>
          </p:cNvPr>
          <p:cNvSpPr/>
          <p:nvPr/>
        </p:nvSpPr>
        <p:spPr>
          <a:xfrm>
            <a:off x="868680" y="3907457"/>
            <a:ext cx="2377440" cy="640080"/>
          </a:xfrm>
          <a:prstGeom prst="rect">
            <a:avLst/>
          </a:prstGeom>
          <a:solidFill>
            <a:srgbClr val="EAF7EF"/>
          </a:solidFill>
          <a:ln>
            <a:solidFill>
              <a:srgbClr val="A8CDB4"/>
            </a:solidFill>
          </a:ln>
        </p:spPr>
        <p:txBody>
          <a:bodyPr wrap="square" lIns="1778" tIns="1778" rIns="1778" bIns="1778" rtlCol="0" anchor="ctr"/>
          <a:lstStyle/>
          <a:p>
            <a:pPr marL="0" indent="0" algn="ctr">
              <a:buNone/>
            </a:pPr>
            <a:r>
              <a:rPr lang="en-US" sz="1520" b="1" dirty="0">
                <a:solidFill>
                  <a:srgbClr val="2222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Model internals / queries</a:t>
            </a:r>
            <a:endParaRPr lang="en-US" sz="1520" dirty="0"/>
          </a:p>
        </p:txBody>
      </p:sp>
      <p:sp>
        <p:nvSpPr>
          <p:cNvPr id="10" name="Text 12">
            <a:extLst>
              <a:ext uri="{FF2B5EF4-FFF2-40B4-BE49-F238E27FC236}">
                <a16:creationId xmlns:a16="http://schemas.microsoft.com/office/drawing/2014/main" id="{AFD0E063-94C8-4B31-8B40-54925CCFCD72}"/>
              </a:ext>
            </a:extLst>
          </p:cNvPr>
          <p:cNvSpPr/>
          <p:nvPr/>
        </p:nvSpPr>
        <p:spPr>
          <a:xfrm>
            <a:off x="5596128" y="2810177"/>
            <a:ext cx="1417320" cy="1298448"/>
          </a:xfrm>
          <a:prstGeom prst="rect">
            <a:avLst/>
          </a:prstGeom>
          <a:solidFill>
            <a:srgbClr val="EAF7EF"/>
          </a:solidFill>
          <a:ln>
            <a:solidFill>
              <a:srgbClr val="CFEED9"/>
            </a:solidFill>
          </a:ln>
        </p:spPr>
        <p:txBody>
          <a:bodyPr wrap="square" lIns="1778" tIns="1778" rIns="1778" bIns="1778" rtlCol="0" anchor="ctr"/>
          <a:lstStyle/>
          <a:p>
            <a:pPr marL="0" indent="0" algn="ctr">
              <a:buNone/>
            </a:pPr>
            <a:r>
              <a:rPr lang="en-US" sz="1900" b="1" dirty="0">
                <a:solidFill>
                  <a:srgbClr val="2222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LLM assistant</a:t>
            </a:r>
            <a:endParaRPr lang="en-US" sz="1900" dirty="0"/>
          </a:p>
        </p:txBody>
      </p:sp>
      <p:sp>
        <p:nvSpPr>
          <p:cNvPr id="12" name="Text 13">
            <a:extLst>
              <a:ext uri="{FF2B5EF4-FFF2-40B4-BE49-F238E27FC236}">
                <a16:creationId xmlns:a16="http://schemas.microsoft.com/office/drawing/2014/main" id="{AD1DAC35-B109-0FC5-ED5B-020CC4B8F2AB}"/>
              </a:ext>
            </a:extLst>
          </p:cNvPr>
          <p:cNvSpPr/>
          <p:nvPr/>
        </p:nvSpPr>
        <p:spPr>
          <a:xfrm>
            <a:off x="9326880" y="2828465"/>
            <a:ext cx="2103120" cy="1234440"/>
          </a:xfrm>
          <a:prstGeom prst="rect">
            <a:avLst/>
          </a:prstGeom>
          <a:solidFill>
            <a:srgbClr val="FFFFFF"/>
          </a:solidFill>
          <a:ln>
            <a:solidFill>
              <a:srgbClr val="CFEED9"/>
            </a:solidFill>
          </a:ln>
        </p:spPr>
        <p:txBody>
          <a:bodyPr wrap="square" lIns="1778" tIns="1778" rIns="1778" bIns="1778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2222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User-facing explanation</a:t>
            </a:r>
            <a:endParaRPr lang="en-US" sz="1800" dirty="0"/>
          </a:p>
        </p:txBody>
      </p:sp>
      <p:sp>
        <p:nvSpPr>
          <p:cNvPr id="13" name="Text 14">
            <a:extLst>
              <a:ext uri="{FF2B5EF4-FFF2-40B4-BE49-F238E27FC236}">
                <a16:creationId xmlns:a16="http://schemas.microsoft.com/office/drawing/2014/main" id="{20817DDA-C04C-2D9C-6296-888161F5087E}"/>
              </a:ext>
            </a:extLst>
          </p:cNvPr>
          <p:cNvSpPr/>
          <p:nvPr/>
        </p:nvSpPr>
        <p:spPr>
          <a:xfrm>
            <a:off x="5623560" y="4757849"/>
            <a:ext cx="2011680" cy="13258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550" dirty="0">
                <a:solidFill>
                  <a:srgbClr val="2222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translate technical signals</a:t>
            </a:r>
            <a:endParaRPr lang="en-US" sz="1550" dirty="0"/>
          </a:p>
          <a:p>
            <a:pPr marL="0" indent="0">
              <a:buNone/>
            </a:pPr>
            <a:r>
              <a:rPr lang="en-US" sz="1550" dirty="0">
                <a:solidFill>
                  <a:srgbClr val="2222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adapt to user background</a:t>
            </a:r>
            <a:endParaRPr lang="en-US" sz="1550" dirty="0"/>
          </a:p>
          <a:p>
            <a:pPr marL="0" indent="0">
              <a:buNone/>
            </a:pPr>
            <a:r>
              <a:rPr lang="en-US" sz="1550" dirty="0">
                <a:solidFill>
                  <a:srgbClr val="2222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support follow-up questions</a:t>
            </a:r>
            <a:endParaRPr lang="en-US" sz="15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5523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503"/>
    </mc:Choice>
    <mc:Fallback>
      <p:transition spd="slow" advTm="3150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>
          <a:extLst>
            <a:ext uri="{FF2B5EF4-FFF2-40B4-BE49-F238E27FC236}">
              <a16:creationId xmlns:a16="http://schemas.microsoft.com/office/drawing/2014/main" id="{8CD59991-8E58-C90A-3E97-778D1835B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>
            <a:extLst>
              <a:ext uri="{FF2B5EF4-FFF2-40B4-BE49-F238E27FC236}">
                <a16:creationId xmlns:a16="http://schemas.microsoft.com/office/drawing/2014/main" id="{8CA6001F-EDA7-76FC-E34B-905225C2C7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en-GB" b="1" noProof="1"/>
              <a:t>The Two Roles of Explanations</a:t>
            </a:r>
            <a:endParaRPr lang="en-GB" noProof="1"/>
          </a:p>
        </p:txBody>
      </p:sp>
      <p:sp>
        <p:nvSpPr>
          <p:cNvPr id="311" name="Google Shape;311;g1bc33dc2a88_0_0">
            <a:extLst>
              <a:ext uri="{FF2B5EF4-FFF2-40B4-BE49-F238E27FC236}">
                <a16:creationId xmlns:a16="http://schemas.microsoft.com/office/drawing/2014/main" id="{ACA98AA7-779B-092F-50F7-722B02C07F2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en-GB" noProof="1" smtClean="0"/>
              <a:pPr/>
              <a:t>8</a:t>
            </a:fld>
            <a:endParaRPr lang="en-GB" noProof="1"/>
          </a:p>
        </p:txBody>
      </p:sp>
      <p:sp>
        <p:nvSpPr>
          <p:cNvPr id="312" name="Google Shape;312;g1bc33dc2a88_0_0">
            <a:extLst>
              <a:ext uri="{FF2B5EF4-FFF2-40B4-BE49-F238E27FC236}">
                <a16:creationId xmlns:a16="http://schemas.microsoft.com/office/drawing/2014/main" id="{E0EFE0FB-72A0-F82C-D683-02915306579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GB" noProof="1"/>
              <a:t>Opportunities and Risks of LLMs as Explainability Assistants						Filip Cano</a:t>
            </a:r>
          </a:p>
        </p:txBody>
      </p:sp>
      <p:sp>
        <p:nvSpPr>
          <p:cNvPr id="4" name="Google Shape;184;g1e415644c27_0_3">
            <a:extLst>
              <a:ext uri="{FF2B5EF4-FFF2-40B4-BE49-F238E27FC236}">
                <a16:creationId xmlns:a16="http://schemas.microsoft.com/office/drawing/2014/main" id="{E8BBD16F-B0F1-9A32-6D44-2C007B45A4BF}"/>
              </a:ext>
            </a:extLst>
          </p:cNvPr>
          <p:cNvSpPr txBox="1">
            <a:spLocks/>
          </p:cNvSpPr>
          <p:nvPr/>
        </p:nvSpPr>
        <p:spPr>
          <a:xfrm>
            <a:off x="729925" y="3122028"/>
            <a:ext cx="10080315" cy="3888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9577" marR="0" lvl="0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9155" marR="0" lvl="1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F70146"/>
              </a:buClr>
              <a:buSzPts val="1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8732" marR="0" lvl="2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8310" marR="0" lvl="3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97887" marR="0" lvl="4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57465" marR="0" lvl="5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17042" marR="0" lvl="6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76620" marR="0" lvl="7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36197" marR="0" lvl="8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94017">
              <a:lnSpc>
                <a:spcPct val="170000"/>
              </a:lnSpc>
              <a:spcBef>
                <a:spcPts val="1000"/>
              </a:spcBef>
              <a:buSzPts val="2605"/>
              <a:buFont typeface="Arial"/>
              <a:buChar char="●"/>
            </a:pPr>
            <a:endParaRPr lang="en-GB" sz="2605" noProof="1"/>
          </a:p>
        </p:txBody>
      </p:sp>
      <p:sp>
        <p:nvSpPr>
          <p:cNvPr id="2" name="Google Shape;184;g1e415644c27_0_3">
            <a:extLst>
              <a:ext uri="{FF2B5EF4-FFF2-40B4-BE49-F238E27FC236}">
                <a16:creationId xmlns:a16="http://schemas.microsoft.com/office/drawing/2014/main" id="{683B34D0-2232-CB53-774F-14416539C9C0}"/>
              </a:ext>
            </a:extLst>
          </p:cNvPr>
          <p:cNvSpPr txBox="1">
            <a:spLocks/>
          </p:cNvSpPr>
          <p:nvPr/>
        </p:nvSpPr>
        <p:spPr>
          <a:xfrm>
            <a:off x="743992" y="1566477"/>
            <a:ext cx="5758408" cy="4434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9577" marR="0" lvl="0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9155" marR="0" lvl="1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F70146"/>
              </a:buClr>
              <a:buSzPts val="1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8732" marR="0" lvl="2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8310" marR="0" lvl="3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97887" marR="0" lvl="4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57465" marR="0" lvl="5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17042" marR="0" lvl="6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76620" marR="0" lvl="7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36197" marR="0" lvl="8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3183" indent="0">
              <a:lnSpc>
                <a:spcPct val="170000"/>
              </a:lnSpc>
              <a:spcBef>
                <a:spcPts val="1000"/>
              </a:spcBef>
              <a:buSzPts val="2605"/>
            </a:pPr>
            <a:r>
              <a:rPr lang="en-GB" sz="2605" b="1" noProof="1"/>
              <a:t>AI Engineer’s perspective</a:t>
            </a:r>
          </a:p>
          <a:p>
            <a:pPr marL="520383" indent="-457200">
              <a:lnSpc>
                <a:spcPct val="170000"/>
              </a:lnSpc>
              <a:spcBef>
                <a:spcPts val="1000"/>
              </a:spcBef>
              <a:buSzPts val="2605"/>
              <a:buFont typeface="Arial" panose="020B0604020202020204" pitchFamily="34" charset="0"/>
              <a:buChar char="•"/>
            </a:pPr>
            <a:r>
              <a:rPr lang="en-GB" sz="2605" noProof="1"/>
              <a:t>Understanding the model helps with testing, validation, and debugging</a:t>
            </a:r>
          </a:p>
          <a:p>
            <a:pPr marL="520383" indent="-457200">
              <a:lnSpc>
                <a:spcPct val="170000"/>
              </a:lnSpc>
              <a:spcBef>
                <a:spcPts val="1000"/>
              </a:spcBef>
              <a:buSzPts val="2605"/>
              <a:buFont typeface="Arial" panose="020B0604020202020204" pitchFamily="34" charset="0"/>
              <a:buChar char="•"/>
            </a:pPr>
            <a:r>
              <a:rPr lang="en-GB" sz="2605" noProof="1"/>
              <a:t>Explanation can lead to efficiency and performance improvements</a:t>
            </a:r>
          </a:p>
        </p:txBody>
      </p:sp>
      <p:sp>
        <p:nvSpPr>
          <p:cNvPr id="3" name="Google Shape;184;g1e415644c27_0_3">
            <a:extLst>
              <a:ext uri="{FF2B5EF4-FFF2-40B4-BE49-F238E27FC236}">
                <a16:creationId xmlns:a16="http://schemas.microsoft.com/office/drawing/2014/main" id="{9BB7FFE7-DF99-BB2E-74FC-9C645398EACA}"/>
              </a:ext>
            </a:extLst>
          </p:cNvPr>
          <p:cNvSpPr txBox="1">
            <a:spLocks/>
          </p:cNvSpPr>
          <p:nvPr/>
        </p:nvSpPr>
        <p:spPr>
          <a:xfrm>
            <a:off x="6774674" y="1576374"/>
            <a:ext cx="5758408" cy="4434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9577" marR="0" lvl="0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9155" marR="0" lvl="1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F70146"/>
              </a:buClr>
              <a:buSzPts val="1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8732" marR="0" lvl="2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8310" marR="0" lvl="3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97887" marR="0" lvl="4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57465" marR="0" lvl="5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17042" marR="0" lvl="6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76620" marR="0" lvl="7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36197" marR="0" lvl="8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3183" indent="0">
              <a:lnSpc>
                <a:spcPct val="170000"/>
              </a:lnSpc>
              <a:spcBef>
                <a:spcPts val="1000"/>
              </a:spcBef>
              <a:buSzPts val="2605"/>
            </a:pPr>
            <a:r>
              <a:rPr lang="en-GB" sz="2605" b="1" noProof="1"/>
              <a:t>User/subject’s perspective</a:t>
            </a:r>
          </a:p>
          <a:p>
            <a:pPr marL="520383" indent="-457200">
              <a:lnSpc>
                <a:spcPct val="170000"/>
              </a:lnSpc>
              <a:spcBef>
                <a:spcPts val="1000"/>
              </a:spcBef>
              <a:buSzPts val="2605"/>
              <a:buFont typeface="Arial" panose="020B0604020202020204" pitchFamily="34" charset="0"/>
              <a:buChar char="•"/>
            </a:pPr>
            <a:r>
              <a:rPr lang="en-GB" sz="2605" noProof="1"/>
              <a:t>”Right of an explanation”</a:t>
            </a:r>
          </a:p>
          <a:p>
            <a:pPr marL="520383" indent="-457200">
              <a:lnSpc>
                <a:spcPct val="170000"/>
              </a:lnSpc>
              <a:spcBef>
                <a:spcPts val="1000"/>
              </a:spcBef>
              <a:buSzPts val="2605"/>
              <a:buFont typeface="Arial" panose="020B0604020202020204" pitchFamily="34" charset="0"/>
              <a:buChar char="•"/>
            </a:pPr>
            <a:r>
              <a:rPr lang="en-GB" sz="2605" noProof="1"/>
              <a:t>Accountability and fairness concerns</a:t>
            </a:r>
          </a:p>
          <a:p>
            <a:pPr marL="520383" indent="-457200">
              <a:lnSpc>
                <a:spcPct val="170000"/>
              </a:lnSpc>
              <a:spcBef>
                <a:spcPts val="1000"/>
              </a:spcBef>
              <a:buSzPts val="2605"/>
              <a:buFont typeface="Arial" panose="020B0604020202020204" pitchFamily="34" charset="0"/>
              <a:buChar char="•"/>
            </a:pPr>
            <a:r>
              <a:rPr lang="en-GB" sz="2605" i="1" noProof="1"/>
              <a:t>What do I need to change to obtain a different decision?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3595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503"/>
    </mc:Choice>
    <mc:Fallback>
      <p:transition spd="slow" advTm="3150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>
          <a:extLst>
            <a:ext uri="{FF2B5EF4-FFF2-40B4-BE49-F238E27FC236}">
              <a16:creationId xmlns:a16="http://schemas.microsoft.com/office/drawing/2014/main" id="{FE1B5434-C429-76BF-275C-ABBD6419A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>
            <a:extLst>
              <a:ext uri="{FF2B5EF4-FFF2-40B4-BE49-F238E27FC236}">
                <a16:creationId xmlns:a16="http://schemas.microsoft.com/office/drawing/2014/main" id="{23AACE2E-270A-B375-0727-F93E53462C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en-GB" b="1" noProof="1"/>
              <a:t>The Danger: Explanation that Sound Just Right</a:t>
            </a:r>
            <a:endParaRPr lang="en-GB" noProof="1"/>
          </a:p>
        </p:txBody>
      </p:sp>
      <p:sp>
        <p:nvSpPr>
          <p:cNvPr id="311" name="Google Shape;311;g1bc33dc2a88_0_0">
            <a:extLst>
              <a:ext uri="{FF2B5EF4-FFF2-40B4-BE49-F238E27FC236}">
                <a16:creationId xmlns:a16="http://schemas.microsoft.com/office/drawing/2014/main" id="{0098B329-4148-DF82-2A3E-805CF1A7223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en-GB" noProof="1" smtClean="0"/>
              <a:pPr/>
              <a:t>9</a:t>
            </a:fld>
            <a:endParaRPr lang="en-GB" noProof="1"/>
          </a:p>
        </p:txBody>
      </p:sp>
      <p:sp>
        <p:nvSpPr>
          <p:cNvPr id="312" name="Google Shape;312;g1bc33dc2a88_0_0">
            <a:extLst>
              <a:ext uri="{FF2B5EF4-FFF2-40B4-BE49-F238E27FC236}">
                <a16:creationId xmlns:a16="http://schemas.microsoft.com/office/drawing/2014/main" id="{FA4B901A-B8D4-D419-7967-70570E0AEDB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GB" noProof="1"/>
              <a:t>Opportunities and Risks of LLMs as Explainability Assistants						Filip Cano</a:t>
            </a:r>
          </a:p>
        </p:txBody>
      </p:sp>
      <p:sp>
        <p:nvSpPr>
          <p:cNvPr id="6" name="Text 5">
            <a:extLst>
              <a:ext uri="{FF2B5EF4-FFF2-40B4-BE49-F238E27FC236}">
                <a16:creationId xmlns:a16="http://schemas.microsoft.com/office/drawing/2014/main" id="{44699FA5-DB3D-8CBD-A4ED-EE8714896E8A}"/>
              </a:ext>
            </a:extLst>
          </p:cNvPr>
          <p:cNvSpPr/>
          <p:nvPr/>
        </p:nvSpPr>
        <p:spPr>
          <a:xfrm>
            <a:off x="741615" y="2653540"/>
            <a:ext cx="3429000" cy="242316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F1B9B9"/>
            </a:solidFill>
          </a:ln>
        </p:spPr>
        <p:txBody>
          <a:bodyPr wrap="square" lIns="1778" tIns="1778" rIns="1778" bIns="1778" rtlCol="0" anchor="t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2222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Hallucination</a:t>
            </a:r>
            <a:endParaRPr lang="en-US" sz="2000" dirty="0"/>
          </a:p>
        </p:txBody>
      </p:sp>
      <p:sp>
        <p:nvSpPr>
          <p:cNvPr id="7" name="Text 6">
            <a:extLst>
              <a:ext uri="{FF2B5EF4-FFF2-40B4-BE49-F238E27FC236}">
                <a16:creationId xmlns:a16="http://schemas.microsoft.com/office/drawing/2014/main" id="{5765C35D-9C97-9158-17E9-BD9A785319FB}"/>
              </a:ext>
            </a:extLst>
          </p:cNvPr>
          <p:cNvSpPr/>
          <p:nvPr/>
        </p:nvSpPr>
        <p:spPr>
          <a:xfrm>
            <a:off x="988503" y="3430780"/>
            <a:ext cx="28803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30" dirty="0">
                <a:solidFill>
                  <a:srgbClr val="2222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Fluent but fabricated statements can be mistaken for faithful explanations.</a:t>
            </a:r>
            <a:endParaRPr lang="en-US" sz="1630" dirty="0"/>
          </a:p>
        </p:txBody>
      </p:sp>
      <p:sp>
        <p:nvSpPr>
          <p:cNvPr id="8" name="Text 7">
            <a:extLst>
              <a:ext uri="{FF2B5EF4-FFF2-40B4-BE49-F238E27FC236}">
                <a16:creationId xmlns:a16="http://schemas.microsoft.com/office/drawing/2014/main" id="{A52E4B47-1FD6-3015-D1D8-92C6073A6F02}"/>
              </a:ext>
            </a:extLst>
          </p:cNvPr>
          <p:cNvSpPr/>
          <p:nvPr/>
        </p:nvSpPr>
        <p:spPr>
          <a:xfrm>
            <a:off x="4781002" y="2653540"/>
            <a:ext cx="3429000" cy="242316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F4C542"/>
            </a:solidFill>
          </a:ln>
        </p:spPr>
        <p:txBody>
          <a:bodyPr wrap="square" lIns="1778" tIns="1778" rIns="1778" bIns="1778" rtlCol="0" anchor="t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2222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Conflict avoidance</a:t>
            </a:r>
            <a:endParaRPr lang="en-US" sz="2000" dirty="0"/>
          </a:p>
        </p:txBody>
      </p:sp>
      <p:sp>
        <p:nvSpPr>
          <p:cNvPr id="9" name="Text 8">
            <a:extLst>
              <a:ext uri="{FF2B5EF4-FFF2-40B4-BE49-F238E27FC236}">
                <a16:creationId xmlns:a16="http://schemas.microsoft.com/office/drawing/2014/main" id="{9D659479-9682-4D00-7B05-BEB496757CCC}"/>
              </a:ext>
            </a:extLst>
          </p:cNvPr>
          <p:cNvSpPr/>
          <p:nvPr/>
        </p:nvSpPr>
        <p:spPr>
          <a:xfrm>
            <a:off x="5009602" y="3430780"/>
            <a:ext cx="2971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10" dirty="0">
                <a:solidFill>
                  <a:srgbClr val="2222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polite assistant may suppress ambiguity or disagreement to keep the conversation smooth.</a:t>
            </a:r>
            <a:endParaRPr lang="en-US" sz="1610" dirty="0"/>
          </a:p>
        </p:txBody>
      </p:sp>
      <p:sp>
        <p:nvSpPr>
          <p:cNvPr id="10" name="Text 9">
            <a:extLst>
              <a:ext uri="{FF2B5EF4-FFF2-40B4-BE49-F238E27FC236}">
                <a16:creationId xmlns:a16="http://schemas.microsoft.com/office/drawing/2014/main" id="{14064407-5A8F-33B8-BD2B-2B774E4C556C}"/>
              </a:ext>
            </a:extLst>
          </p:cNvPr>
          <p:cNvSpPr/>
          <p:nvPr/>
        </p:nvSpPr>
        <p:spPr>
          <a:xfrm>
            <a:off x="8820390" y="2653540"/>
            <a:ext cx="3429000" cy="242316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A8CDB4"/>
            </a:solidFill>
          </a:ln>
        </p:spPr>
        <p:txBody>
          <a:bodyPr wrap="square" lIns="1778" tIns="1778" rIns="1778" bIns="1778" rtlCol="0" anchor="t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2222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Oversimplification</a:t>
            </a:r>
            <a:endParaRPr lang="en-US" sz="2000" dirty="0"/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D437DC06-2DED-B1DA-B734-00A7D0BCBAD0}"/>
              </a:ext>
            </a:extLst>
          </p:cNvPr>
          <p:cNvSpPr/>
          <p:nvPr/>
        </p:nvSpPr>
        <p:spPr>
          <a:xfrm>
            <a:off x="9067278" y="3430780"/>
            <a:ext cx="28803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30" dirty="0">
                <a:solidFill>
                  <a:srgbClr val="2222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Important interactions and edge cases can disappear inside a tidy narrative.</a:t>
            </a:r>
            <a:endParaRPr lang="en-US" sz="163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201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503"/>
    </mc:Choice>
    <mc:Fallback>
      <p:transition spd="slow" advTm="3150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heme/theme1.xml><?xml version="1.0" encoding="utf-8"?>
<a:theme xmlns:a="http://schemas.openxmlformats.org/drawingml/2006/main" name="TU Graz Standard">
  <a:themeElements>
    <a:clrScheme name="Custom 1">
      <a:dk1>
        <a:srgbClr val="0F0F0F"/>
      </a:dk1>
      <a:lt1>
        <a:srgbClr val="FFFFFF"/>
      </a:lt1>
      <a:dk2>
        <a:srgbClr val="5E5E5E"/>
      </a:dk2>
      <a:lt2>
        <a:srgbClr val="EEECE1"/>
      </a:lt2>
      <a:accent1>
        <a:srgbClr val="228A21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16717</TotalTime>
  <Words>851</Words>
  <Application>Microsoft Macintosh PowerPoint</Application>
  <PresentationFormat>Custom</PresentationFormat>
  <Paragraphs>122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Aptos</vt:lpstr>
      <vt:lpstr>Arial</vt:lpstr>
      <vt:lpstr>TU Graz Standard</vt:lpstr>
      <vt:lpstr>Explaining Decisions One Conversation at a Time: Opportunities and Risks of LLMs as  Explainability Assistants</vt:lpstr>
      <vt:lpstr>In a nutshell</vt:lpstr>
      <vt:lpstr>Explainable vs Interpretable AI</vt:lpstr>
      <vt:lpstr>Explainable vs Interpretable AI</vt:lpstr>
      <vt:lpstr>Global vs Local Explainability</vt:lpstr>
      <vt:lpstr>A good explanation is a conversation</vt:lpstr>
      <vt:lpstr>LLMs as an Interface Between Models and Users</vt:lpstr>
      <vt:lpstr>The Two Roles of Explanations</vt:lpstr>
      <vt:lpstr>The Danger: Explanation that Sound Just Right</vt:lpstr>
      <vt:lpstr>Can We Verify Explanations?</vt:lpstr>
      <vt:lpstr>The Risk of Losing Build Public Trust</vt:lpstr>
      <vt:lpstr>Main Uses of LLMs for Explanations</vt:lpstr>
      <vt:lpstr>Some Best Practices</vt:lpstr>
      <vt:lpstr>The Road Ahead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Unlearning using Forgetting Neural Networks - ICAART 2026</dc:title>
  <dc:subject/>
  <dc:creator>Filip Cano</dc:creator>
  <cp:keywords/>
  <dc:description/>
  <cp:lastModifiedBy>Cano Cordoba, Filip</cp:lastModifiedBy>
  <cp:revision>43</cp:revision>
  <cp:lastPrinted>2025-01-17T16:40:08Z</cp:lastPrinted>
  <dcterms:created xsi:type="dcterms:W3CDTF">2015-08-27T14:41:22Z</dcterms:created>
  <dcterms:modified xsi:type="dcterms:W3CDTF">2026-03-07T10:55:16Z</dcterms:modified>
  <cp:category/>
</cp:coreProperties>
</file>